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handoutMasterIdLst>
    <p:handoutMasterId r:id="rId37"/>
  </p:handoutMasterIdLst>
  <p:sldIdLst>
    <p:sldId id="256" r:id="rId2"/>
    <p:sldId id="303" r:id="rId3"/>
    <p:sldId id="258" r:id="rId4"/>
    <p:sldId id="286" r:id="rId5"/>
    <p:sldId id="287" r:id="rId6"/>
    <p:sldId id="306" r:id="rId7"/>
    <p:sldId id="288" r:id="rId8"/>
    <p:sldId id="289" r:id="rId9"/>
    <p:sldId id="290" r:id="rId10"/>
    <p:sldId id="261" r:id="rId11"/>
    <p:sldId id="324" r:id="rId12"/>
    <p:sldId id="325" r:id="rId13"/>
    <p:sldId id="328" r:id="rId14"/>
    <p:sldId id="327" r:id="rId15"/>
    <p:sldId id="326" r:id="rId16"/>
    <p:sldId id="329" r:id="rId17"/>
    <p:sldId id="330" r:id="rId18"/>
    <p:sldId id="331" r:id="rId19"/>
    <p:sldId id="332" r:id="rId20"/>
    <p:sldId id="333" r:id="rId21"/>
    <p:sldId id="334" r:id="rId22"/>
    <p:sldId id="335" r:id="rId23"/>
    <p:sldId id="336" r:id="rId24"/>
    <p:sldId id="337" r:id="rId25"/>
    <p:sldId id="340" r:id="rId26"/>
    <p:sldId id="341" r:id="rId27"/>
    <p:sldId id="262" r:id="rId28"/>
    <p:sldId id="277" r:id="rId29"/>
    <p:sldId id="338" r:id="rId30"/>
    <p:sldId id="310" r:id="rId31"/>
    <p:sldId id="267" r:id="rId32"/>
    <p:sldId id="339" r:id="rId33"/>
    <p:sldId id="300" r:id="rId34"/>
    <p:sldId id="32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8EE"/>
    <a:srgbClr val="36B6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196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91F5B-98D9-5941-B07B-CD7BF625C509}" type="datetimeFigureOut">
              <a:rPr lang="en-US" smtClean="0"/>
              <a:t>2/28/14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584A5E-DEB2-CC42-B4CA-4E6F7D0CF07B}" type="slidenum">
              <a:rPr lang="en-US" smtClean="0"/>
              <a:t>‹#›</a:t>
            </a:fld>
            <a:endParaRPr lang="en-US"/>
          </a:p>
        </p:txBody>
      </p:sp>
    </p:spTree>
    <p:extLst>
      <p:ext uri="{BB962C8B-B14F-4D97-AF65-F5344CB8AC3E}">
        <p14:creationId xmlns:p14="http://schemas.microsoft.com/office/powerpoint/2010/main" val="1319593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59B57-AB8F-0F49-8BA7-17599A390737}" type="datetimeFigureOut">
              <a:rPr lang="en-US" smtClean="0"/>
              <a:t>2/28/14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2B412-0B58-F647-A421-B6039298AD32}" type="slidenum">
              <a:rPr lang="en-US" smtClean="0"/>
              <a:t>‹#›</a:t>
            </a:fld>
            <a:endParaRPr lang="en-US"/>
          </a:p>
        </p:txBody>
      </p:sp>
    </p:spTree>
    <p:extLst>
      <p:ext uri="{BB962C8B-B14F-4D97-AF65-F5344CB8AC3E}">
        <p14:creationId xmlns:p14="http://schemas.microsoft.com/office/powerpoint/2010/main" val="18498248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scratching the surface on the myths</a:t>
            </a:r>
            <a:endParaRPr lang="en-US" dirty="0"/>
          </a:p>
        </p:txBody>
      </p:sp>
      <p:sp>
        <p:nvSpPr>
          <p:cNvPr id="4" name="Slide Number Placeholder 3"/>
          <p:cNvSpPr>
            <a:spLocks noGrp="1"/>
          </p:cNvSpPr>
          <p:nvPr>
            <p:ph type="sldNum" sz="quarter" idx="10"/>
          </p:nvPr>
        </p:nvSpPr>
        <p:spPr/>
        <p:txBody>
          <a:bodyPr/>
          <a:lstStyle/>
          <a:p>
            <a:fld id="{EB22B412-0B58-F647-A421-B6039298AD32}" type="slidenum">
              <a:rPr lang="en-US" smtClean="0"/>
              <a:t>11</a:t>
            </a:fld>
            <a:endParaRPr lang="en-US"/>
          </a:p>
        </p:txBody>
      </p:sp>
    </p:spTree>
    <p:extLst>
      <p:ext uri="{BB962C8B-B14F-4D97-AF65-F5344CB8AC3E}">
        <p14:creationId xmlns:p14="http://schemas.microsoft.com/office/powerpoint/2010/main" val="224364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did</a:t>
            </a:r>
            <a:r>
              <a:rPr lang="en-US" baseline="0" dirty="0" smtClean="0"/>
              <a:t> not pick 10 keVnr to cheat!  Looks to me like convergence upon the truth</a:t>
            </a:r>
            <a:endParaRPr lang="en-US" dirty="0"/>
          </a:p>
        </p:txBody>
      </p:sp>
      <p:sp>
        <p:nvSpPr>
          <p:cNvPr id="4" name="Slide Number Placeholder 3"/>
          <p:cNvSpPr>
            <a:spLocks noGrp="1"/>
          </p:cNvSpPr>
          <p:nvPr>
            <p:ph type="sldNum" sz="quarter" idx="10"/>
          </p:nvPr>
        </p:nvSpPr>
        <p:spPr/>
        <p:txBody>
          <a:bodyPr/>
          <a:lstStyle/>
          <a:p>
            <a:fld id="{EB22B412-0B58-F647-A421-B6039298AD32}" type="slidenum">
              <a:rPr lang="en-US" smtClean="0"/>
              <a:t>15</a:t>
            </a:fld>
            <a:endParaRPr lang="en-US"/>
          </a:p>
        </p:txBody>
      </p:sp>
    </p:spTree>
    <p:extLst>
      <p:ext uri="{BB962C8B-B14F-4D97-AF65-F5344CB8AC3E}">
        <p14:creationId xmlns:p14="http://schemas.microsoft.com/office/powerpoint/2010/main" val="316703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A5B7AC5-0E13-BA43-A1F5-8DE8720518AC}" type="datetime1">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382FA-9F3E-D34B-BA82-B4D48078C492}" type="datetime1">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D7572-467B-584F-8A08-C66E93CD0B2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D4A84C3-AEF1-974A-BA27-D5601B319CAC}" type="datetime1">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E959A3C-6C68-2E4C-96C8-F405E8C0E07A}" type="datetime1">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C25659A-7F50-6345-81DD-13AC7EA129F3}" type="datetime1">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B1700B3-1E49-314A-9879-0C48F4BCA8AD}" type="datetime1">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D7572-467B-584F-8A08-C66E93CD0B2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BBE21-8AC7-8142-B5D0-C560945C754A}" type="datetime1">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97F9653-18C2-5142-9289-F5AF2EA6B181}" type="datetime1">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A8BF3C0-F743-A241-ADC7-401412F70DF4}" type="datetime1">
              <a:rPr lang="en-US" smtClean="0"/>
              <a:t>2/28/14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9C2AA5E-C2AE-5B4A-8654-2F7A3B058155}" type="datetime1">
              <a:rPr lang="en-US" smtClean="0"/>
              <a:t>2/28/14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CAE45-46E2-5444-B4F8-CB03FD30C849}" type="datetime1">
              <a:rPr lang="en-US" smtClean="0"/>
              <a:t>2/28/14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6D1D7-096A-7E4F-80A3-1B6D178CBBD7}" type="datetime1">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D7572-467B-584F-8A08-C66E93CD0B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D07E943-367F-BB42-B14E-E9F783691CB7}" type="datetime1">
              <a:rPr lang="en-US" smtClean="0"/>
              <a:t>2/28/14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ACD7572-467B-584F-8A08-C66E93CD0B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nest.physics.ucdavis.edu/sit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 Id="rId3" Type="http://schemas.openxmlformats.org/officeDocument/2006/relationships/image" Target="../media/image4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 Id="rId3" Type="http://schemas.openxmlformats.org/officeDocument/2006/relationships/image" Target="../media/image4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hyperlink" Target="http://arxiv.org/abs/1106.1613" TargetMode="External"/><Relationship Id="rId4" Type="http://schemas.openxmlformats.org/officeDocument/2006/relationships/hyperlink" Target="http://arxiv.org/abs/1310.1117" TargetMode="External"/><Relationship Id="rId1" Type="http://schemas.openxmlformats.org/officeDocument/2006/relationships/slideLayout" Target="../slideLayouts/slideLayout2.xml"/><Relationship Id="rId2" Type="http://schemas.openxmlformats.org/officeDocument/2006/relationships/hyperlink" Target="http://arxiv.org/abs/1307.66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arxiv.org/abs/1210.4569"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60" cy="1724867"/>
          </a:xfrm>
        </p:spPr>
        <p:txBody>
          <a:bodyPr/>
          <a:lstStyle/>
          <a:p>
            <a:r>
              <a:rPr lang="en-US" sz="4000" dirty="0"/>
              <a:t>NEST</a:t>
            </a:r>
            <a:r>
              <a:rPr lang="en-US" sz="4000" dirty="0" smtClean="0"/>
              <a:t>: Noble Element Simulation Technique</a:t>
            </a:r>
            <a:endParaRPr lang="en-US" sz="3900" dirty="0"/>
          </a:p>
        </p:txBody>
      </p:sp>
      <p:sp>
        <p:nvSpPr>
          <p:cNvPr id="3" name="Subtitle 2"/>
          <p:cNvSpPr>
            <a:spLocks noGrp="1"/>
          </p:cNvSpPr>
          <p:nvPr>
            <p:ph type="subTitle" idx="1"/>
          </p:nvPr>
        </p:nvSpPr>
        <p:spPr/>
        <p:txBody>
          <a:bodyPr/>
          <a:lstStyle/>
          <a:p>
            <a:r>
              <a:rPr lang="en-US" dirty="0"/>
              <a:t>Modeling the Underlying </a:t>
            </a:r>
            <a:r>
              <a:rPr lang="en-US" dirty="0" smtClean="0"/>
              <a:t>Physics </a:t>
            </a:r>
            <a:r>
              <a:rPr lang="en-US" dirty="0"/>
              <a:t>of Noble </a:t>
            </a:r>
            <a:r>
              <a:rPr lang="en-US" dirty="0" smtClean="0"/>
              <a:t>Liquids, Gases</a:t>
            </a:r>
            <a:endParaRPr lang="en-US" dirty="0"/>
          </a:p>
        </p:txBody>
      </p:sp>
      <p:sp>
        <p:nvSpPr>
          <p:cNvPr id="6" name="Subtitle 2"/>
          <p:cNvSpPr txBox="1">
            <a:spLocks/>
          </p:cNvSpPr>
          <p:nvPr/>
        </p:nvSpPr>
        <p:spPr>
          <a:xfrm>
            <a:off x="1289104" y="4811655"/>
            <a:ext cx="6531976" cy="1371600"/>
          </a:xfrm>
          <a:prstGeom prst="rect">
            <a:avLst/>
          </a:prstGeom>
        </p:spPr>
        <p:txBody>
          <a:bodyPr vert="horz" lIns="91440" tIns="45720" rIns="91440" bIns="45720" rtlCol="0">
            <a:no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pPr algn="l"/>
            <a:r>
              <a:rPr lang="en-US" sz="2400" dirty="0" smtClean="0"/>
              <a:t>Matthew Szydagis, UC Davis</a:t>
            </a:r>
          </a:p>
          <a:p>
            <a:pPr algn="l"/>
            <a:endParaRPr lang="en-US" sz="2400" dirty="0"/>
          </a:p>
          <a:p>
            <a:pPr algn="l"/>
            <a:r>
              <a:rPr lang="en-US" sz="2400" dirty="0" smtClean="0"/>
              <a:t>			      UCLA DM 02/28/14</a:t>
            </a:r>
            <a:endParaRPr lang="en-US" sz="2400" dirty="0"/>
          </a:p>
        </p:txBody>
      </p:sp>
      <p:sp>
        <p:nvSpPr>
          <p:cNvPr id="7" name="Slide Number Placeholder 6"/>
          <p:cNvSpPr>
            <a:spLocks noGrp="1"/>
          </p:cNvSpPr>
          <p:nvPr>
            <p:ph type="sldNum" sz="quarter" idx="12"/>
          </p:nvPr>
        </p:nvSpPr>
        <p:spPr/>
        <p:txBody>
          <a:bodyPr/>
          <a:lstStyle/>
          <a:p>
            <a:fld id="{DACD7572-467B-584F-8A08-C66E93CD0B22}" type="slidenum">
              <a:rPr lang="en-US" smtClean="0"/>
              <a:t>1</a:t>
            </a:fld>
            <a:endParaRPr lang="en-US" dirty="0"/>
          </a:p>
        </p:txBody>
      </p:sp>
      <p:pic>
        <p:nvPicPr>
          <p:cNvPr id="8" name="Picture 7" descr="NEST.png"/>
          <p:cNvPicPr>
            <a:picLocks noChangeAspect="1"/>
          </p:cNvPicPr>
          <p:nvPr/>
        </p:nvPicPr>
        <p:blipFill>
          <a:blip r:embed="rId2" cstate="print"/>
          <a:srcRect t="17937" b="20281"/>
          <a:stretch>
            <a:fillRect/>
          </a:stretch>
        </p:blipFill>
        <p:spPr>
          <a:xfrm>
            <a:off x="6333472" y="3535048"/>
            <a:ext cx="2472134" cy="1976548"/>
          </a:xfrm>
          <a:prstGeom prst="rect">
            <a:avLst/>
          </a:prstGeom>
        </p:spPr>
      </p:pic>
      <p:sp>
        <p:nvSpPr>
          <p:cNvPr id="5" name="Rectangle 4"/>
          <p:cNvSpPr/>
          <p:nvPr/>
        </p:nvSpPr>
        <p:spPr>
          <a:xfrm>
            <a:off x="2445987" y="4020273"/>
            <a:ext cx="4306625" cy="369332"/>
          </a:xfrm>
          <a:prstGeom prst="rect">
            <a:avLst/>
          </a:prstGeom>
        </p:spPr>
        <p:txBody>
          <a:bodyPr wrap="none">
            <a:spAutoFit/>
          </a:bodyPr>
          <a:lstStyle/>
          <a:p>
            <a:r>
              <a:rPr lang="en-US" dirty="0">
                <a:hlinkClick r:id="rId3"/>
              </a:rPr>
              <a:t>http://nest.physics.ucdavis.edu/site/</a:t>
            </a:r>
            <a:endParaRPr lang="en-US" dirty="0"/>
          </a:p>
        </p:txBody>
      </p:sp>
    </p:spTree>
    <p:extLst>
      <p:ext uri="{BB962C8B-B14F-4D97-AF65-F5344CB8AC3E}">
        <p14:creationId xmlns:p14="http://schemas.microsoft.com/office/powerpoint/2010/main" val="12585618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5652"/>
            <a:ext cx="8042276" cy="1336956"/>
          </a:xfrm>
        </p:spPr>
        <p:txBody>
          <a:bodyPr/>
          <a:lstStyle/>
          <a:p>
            <a:r>
              <a:rPr lang="en-US" dirty="0" smtClean="0"/>
              <a:t>NEST-Based Energy Scale</a:t>
            </a:r>
            <a:endParaRPr lang="en-US" dirty="0"/>
          </a:p>
        </p:txBody>
      </p:sp>
      <p:sp>
        <p:nvSpPr>
          <p:cNvPr id="3" name="Content Placeholder 2"/>
          <p:cNvSpPr>
            <a:spLocks noGrp="1"/>
          </p:cNvSpPr>
          <p:nvPr>
            <p:ph idx="1"/>
          </p:nvPr>
        </p:nvSpPr>
        <p:spPr>
          <a:xfrm>
            <a:off x="683037" y="1731465"/>
            <a:ext cx="8042276" cy="4105024"/>
          </a:xfrm>
        </p:spPr>
        <p:txBody>
          <a:bodyPr>
            <a:normAutofit lnSpcReduction="10000"/>
          </a:bodyPr>
          <a:lstStyle/>
          <a:p>
            <a:pPr>
              <a:spcBef>
                <a:spcPts val="1000"/>
              </a:spcBef>
            </a:pPr>
            <a:r>
              <a:rPr lang="en-US" dirty="0" smtClean="0"/>
              <a:t>Energy a linear combination of the number of primary photons </a:t>
            </a:r>
            <a:r>
              <a:rPr lang="en-US" i="1" dirty="0" smtClean="0"/>
              <a:t>n</a:t>
            </a:r>
            <a:r>
              <a:rPr lang="en-US" i="1" baseline="-25000" dirty="0" smtClean="0">
                <a:latin typeface="Symbol" charset="2"/>
                <a:cs typeface="Symbol" charset="2"/>
              </a:rPr>
              <a:t>g </a:t>
            </a:r>
            <a:r>
              <a:rPr lang="en-US" dirty="0" smtClean="0"/>
              <a:t>and electrons </a:t>
            </a:r>
            <a:r>
              <a:rPr lang="en-US" i="1" dirty="0" smtClean="0"/>
              <a:t>n</a:t>
            </a:r>
            <a:r>
              <a:rPr lang="en-US" i="1" baseline="-25000" dirty="0" smtClean="0"/>
              <a:t>e </a:t>
            </a:r>
            <a:r>
              <a:rPr lang="en-US" dirty="0" smtClean="0"/>
              <a:t>generated</a:t>
            </a:r>
          </a:p>
          <a:p>
            <a:pPr>
              <a:spcBef>
                <a:spcPts val="1000"/>
              </a:spcBef>
            </a:pPr>
            <a:r>
              <a:rPr lang="en-US" dirty="0" smtClean="0"/>
              <a:t>Photon count equal to S1 phe (XYZ-corrected with calibration events) divided by detection efficiency (light collection x PMT QE), and electron count is S2 phe (XYZ-corrected) divided by the product of extraction efficiency and the number of phe per e</a:t>
            </a:r>
            <a:r>
              <a:rPr lang="en-US" sz="3600" b="1" baseline="30000" dirty="0" smtClean="0"/>
              <a:t>-</a:t>
            </a:r>
          </a:p>
          <a:p>
            <a:pPr>
              <a:spcBef>
                <a:spcPts val="1000"/>
              </a:spcBef>
            </a:pPr>
            <a:r>
              <a:rPr lang="en-US" dirty="0" smtClean="0"/>
              <a:t>Scale calibrated using ER (</a:t>
            </a:r>
            <a:r>
              <a:rPr lang="en-US" dirty="0" smtClean="0">
                <a:latin typeface="Apple Chancery"/>
                <a:cs typeface="Apple Chancery"/>
              </a:rPr>
              <a:t>L</a:t>
            </a:r>
            <a:r>
              <a:rPr lang="en-US" dirty="0" smtClean="0"/>
              <a:t>=</a:t>
            </a:r>
            <a:r>
              <a:rPr lang="en-US" dirty="0"/>
              <a:t>1</a:t>
            </a:r>
            <a:r>
              <a:rPr lang="en-US" dirty="0" smtClean="0"/>
              <a:t>). Hitachi-corrected* Lindhard factor assumed for NR (k=0.11 not 0.166) </a:t>
            </a:r>
          </a:p>
          <a:p>
            <a:pPr>
              <a:spcBef>
                <a:spcPts val="1000"/>
              </a:spcBef>
            </a:pPr>
            <a:r>
              <a:rPr lang="en-US" dirty="0" smtClean="0"/>
              <a:t>Matches LUX data, and others’ measurements</a:t>
            </a:r>
          </a:p>
          <a:p>
            <a:pPr>
              <a:spcBef>
                <a:spcPts val="1000"/>
              </a:spcBef>
            </a:pPr>
            <a:endParaRPr lang="en-US" dirty="0"/>
          </a:p>
        </p:txBody>
      </p:sp>
      <p:pic>
        <p:nvPicPr>
          <p:cNvPr id="7" name="Picture 6" descr="Screen Shot 2013-10-05 at 10.2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025" y="917021"/>
            <a:ext cx="3426774" cy="456903"/>
          </a:xfrm>
          <a:prstGeom prst="rect">
            <a:avLst/>
          </a:prstGeom>
        </p:spPr>
      </p:pic>
      <p:pic>
        <p:nvPicPr>
          <p:cNvPr id="8" name="Picture 7" descr="Screen Shot 2013-10-05 at 11.06.49 PM.png"/>
          <p:cNvPicPr>
            <a:picLocks noChangeAspect="1"/>
          </p:cNvPicPr>
          <p:nvPr/>
        </p:nvPicPr>
        <p:blipFill rotWithShape="1">
          <a:blip r:embed="rId3">
            <a:extLst>
              <a:ext uri="{28A0092B-C50C-407E-A947-70E740481C1C}">
                <a14:useLocalDpi xmlns:a14="http://schemas.microsoft.com/office/drawing/2010/main" val="0"/>
              </a:ext>
            </a:extLst>
          </a:blip>
          <a:srcRect t="7712" b="7612"/>
          <a:stretch/>
        </p:blipFill>
        <p:spPr>
          <a:xfrm>
            <a:off x="684873" y="985442"/>
            <a:ext cx="4176634" cy="369925"/>
          </a:xfrm>
          <a:prstGeom prst="rect">
            <a:avLst/>
          </a:prstGeom>
        </p:spPr>
      </p:pic>
      <p:cxnSp>
        <p:nvCxnSpPr>
          <p:cNvPr id="9" name="Straight Connector 8"/>
          <p:cNvCxnSpPr/>
          <p:nvPr/>
        </p:nvCxnSpPr>
        <p:spPr>
          <a:xfrm>
            <a:off x="594153" y="1183961"/>
            <a:ext cx="431271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122265" y="1297635"/>
            <a:ext cx="2640319" cy="369332"/>
          </a:xfrm>
          <a:prstGeom prst="rect">
            <a:avLst/>
          </a:prstGeom>
        </p:spPr>
        <p:txBody>
          <a:bodyPr wrap="none">
            <a:spAutoFit/>
          </a:bodyPr>
          <a:lstStyle/>
          <a:p>
            <a:r>
              <a:rPr lang="en-US" i="1" dirty="0" smtClean="0"/>
              <a:t>W</a:t>
            </a:r>
            <a:r>
              <a:rPr lang="en-US" i="1" baseline="-25000" dirty="0" smtClean="0"/>
              <a:t>LXe</a:t>
            </a:r>
            <a:r>
              <a:rPr lang="en-US" i="1" dirty="0" smtClean="0"/>
              <a:t> </a:t>
            </a:r>
            <a:r>
              <a:rPr lang="en-US" dirty="0" smtClean="0"/>
              <a:t>= 13.7 +/- 0.2 eV    </a:t>
            </a:r>
            <a:endParaRPr lang="en-US" i="1" dirty="0" smtClean="0"/>
          </a:p>
        </p:txBody>
      </p:sp>
      <p:sp>
        <p:nvSpPr>
          <p:cNvPr id="15" name="Slide Number Placeholder 14"/>
          <p:cNvSpPr>
            <a:spLocks noGrp="1"/>
          </p:cNvSpPr>
          <p:nvPr>
            <p:ph type="sldNum" sz="quarter" idx="12"/>
          </p:nvPr>
        </p:nvSpPr>
        <p:spPr/>
        <p:txBody>
          <a:bodyPr/>
          <a:lstStyle/>
          <a:p>
            <a:fld id="{DACD7572-467B-584F-8A08-C66E93CD0B22}" type="slidenum">
              <a:rPr lang="en-US" smtClean="0"/>
              <a:t>10</a:t>
            </a:fld>
            <a:endParaRPr lang="en-US"/>
          </a:p>
        </p:txBody>
      </p:sp>
      <p:pic>
        <p:nvPicPr>
          <p:cNvPr id="11" name="Content Placeholder 3" descr="Screen Shot 2013-10-05 at 10.21.57 PM.png"/>
          <p:cNvPicPr>
            <a:picLocks noChangeAspect="1"/>
          </p:cNvPicPr>
          <p:nvPr/>
        </p:nvPicPr>
        <p:blipFill>
          <a:blip r:embed="rId4">
            <a:extLst>
              <a:ext uri="{28A0092B-C50C-407E-A947-70E740481C1C}">
                <a14:useLocalDpi xmlns:a14="http://schemas.microsoft.com/office/drawing/2010/main" val="0"/>
              </a:ext>
            </a:extLst>
          </a:blip>
          <a:srcRect t="13120" b="13120"/>
          <a:stretch>
            <a:fillRect/>
          </a:stretch>
        </p:blipFill>
        <p:spPr>
          <a:xfrm>
            <a:off x="480209" y="5741176"/>
            <a:ext cx="2333620" cy="669386"/>
          </a:xfrm>
          <a:prstGeom prst="rect">
            <a:avLst/>
          </a:prstGeom>
        </p:spPr>
      </p:pic>
      <p:pic>
        <p:nvPicPr>
          <p:cNvPr id="12" name="Picture 11" descr="Screen Shot 2013-10-05 at 10.22.09 PM.png"/>
          <p:cNvPicPr>
            <a:picLocks noChangeAspect="1"/>
          </p:cNvPicPr>
          <p:nvPr/>
        </p:nvPicPr>
        <p:blipFill rotWithShape="1">
          <a:blip r:embed="rId5">
            <a:extLst>
              <a:ext uri="{28A0092B-C50C-407E-A947-70E740481C1C}">
                <a14:useLocalDpi xmlns:a14="http://schemas.microsoft.com/office/drawing/2010/main" val="0"/>
              </a:ext>
            </a:extLst>
          </a:blip>
          <a:srcRect b="77597"/>
          <a:stretch/>
        </p:blipFill>
        <p:spPr>
          <a:xfrm>
            <a:off x="3129389" y="5657917"/>
            <a:ext cx="3054484" cy="409243"/>
          </a:xfrm>
          <a:prstGeom prst="rect">
            <a:avLst/>
          </a:prstGeom>
        </p:spPr>
      </p:pic>
      <p:pic>
        <p:nvPicPr>
          <p:cNvPr id="13" name="Picture 12" descr="Screen Shot 2013-10-05 at 10.22.09 PM.png"/>
          <p:cNvPicPr>
            <a:picLocks noChangeAspect="1"/>
          </p:cNvPicPr>
          <p:nvPr/>
        </p:nvPicPr>
        <p:blipFill rotWithShape="1">
          <a:blip r:embed="rId5">
            <a:extLst>
              <a:ext uri="{28A0092B-C50C-407E-A947-70E740481C1C}">
                <a14:useLocalDpi xmlns:a14="http://schemas.microsoft.com/office/drawing/2010/main" val="0"/>
              </a:ext>
            </a:extLst>
          </a:blip>
          <a:srcRect t="77853"/>
          <a:stretch/>
        </p:blipFill>
        <p:spPr>
          <a:xfrm>
            <a:off x="3129389" y="6055475"/>
            <a:ext cx="3057805" cy="405006"/>
          </a:xfrm>
          <a:prstGeom prst="rect">
            <a:avLst/>
          </a:prstGeom>
        </p:spPr>
      </p:pic>
      <p:sp>
        <p:nvSpPr>
          <p:cNvPr id="4" name="TextBox 3"/>
          <p:cNvSpPr txBox="1"/>
          <p:nvPr/>
        </p:nvSpPr>
        <p:spPr>
          <a:xfrm>
            <a:off x="6344253" y="5587845"/>
            <a:ext cx="2434148" cy="646331"/>
          </a:xfrm>
          <a:prstGeom prst="rect">
            <a:avLst/>
          </a:prstGeom>
          <a:noFill/>
        </p:spPr>
        <p:txBody>
          <a:bodyPr wrap="square" rtlCol="0">
            <a:spAutoFit/>
          </a:bodyPr>
          <a:lstStyle/>
          <a:p>
            <a:r>
              <a:rPr lang="en-US" sz="1200" dirty="0" smtClean="0"/>
              <a:t>* P. Sorensen and C.E. Dahl, Phys. Rev D 83 (2011) 063501, [arXiv:1101.6080]</a:t>
            </a:r>
            <a:endParaRPr lang="en-US" sz="1200" dirty="0"/>
          </a:p>
        </p:txBody>
      </p:sp>
      <p:sp>
        <p:nvSpPr>
          <p:cNvPr id="14" name="TextBox 13"/>
          <p:cNvSpPr txBox="1"/>
          <p:nvPr/>
        </p:nvSpPr>
        <p:spPr>
          <a:xfrm>
            <a:off x="2625895" y="1297635"/>
            <a:ext cx="2580114" cy="276999"/>
          </a:xfrm>
          <a:prstGeom prst="rect">
            <a:avLst/>
          </a:prstGeom>
          <a:noFill/>
        </p:spPr>
        <p:txBody>
          <a:bodyPr wrap="square" rtlCol="0">
            <a:spAutoFit/>
          </a:bodyPr>
          <a:lstStyle/>
          <a:p>
            <a:r>
              <a:rPr lang="en-US" sz="1200" dirty="0" smtClean="0">
                <a:solidFill>
                  <a:srgbClr val="FF0000"/>
                </a:solidFill>
                <a:latin typeface="Apple Chancery"/>
                <a:cs typeface="Apple Chancery"/>
              </a:rPr>
              <a:t>L</a:t>
            </a:r>
            <a:r>
              <a:rPr lang="en-US" sz="1200" dirty="0" smtClean="0">
                <a:solidFill>
                  <a:srgbClr val="FF0000"/>
                </a:solidFill>
                <a:latin typeface="News Gothic MT"/>
                <a:cs typeface="News Gothic MT"/>
              </a:rPr>
              <a:t> </a:t>
            </a:r>
            <a:r>
              <a:rPr lang="en-US" sz="1200" dirty="0" smtClean="0">
                <a:solidFill>
                  <a:srgbClr val="FF0000"/>
                </a:solidFill>
              </a:rPr>
              <a:t>and </a:t>
            </a:r>
            <a:r>
              <a:rPr lang="en-US" sz="1200" dirty="0" smtClean="0">
                <a:solidFill>
                  <a:srgbClr val="FF0000"/>
                </a:solidFill>
                <a:latin typeface="Apple Chancery"/>
                <a:cs typeface="Apple Chancery"/>
              </a:rPr>
              <a:t>L</a:t>
            </a:r>
            <a:r>
              <a:rPr lang="en-US" sz="1200" baseline="-25000" dirty="0" smtClean="0">
                <a:solidFill>
                  <a:srgbClr val="FF0000"/>
                </a:solidFill>
              </a:rPr>
              <a:t>eff</a:t>
            </a:r>
            <a:r>
              <a:rPr lang="en-US" sz="1200" dirty="0" smtClean="0">
                <a:solidFill>
                  <a:srgbClr val="FF0000"/>
                </a:solidFill>
              </a:rPr>
              <a:t> are NOT the same</a:t>
            </a:r>
            <a:endParaRPr lang="en-US" sz="1200" dirty="0">
              <a:solidFill>
                <a:srgbClr val="FF0000"/>
              </a:solidFill>
            </a:endParaRPr>
          </a:p>
        </p:txBody>
      </p:sp>
    </p:spTree>
    <p:extLst>
      <p:ext uri="{BB962C8B-B14F-4D97-AF65-F5344CB8AC3E}">
        <p14:creationId xmlns:p14="http://schemas.microsoft.com/office/powerpoint/2010/main" val="38281595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1143"/>
            <a:ext cx="9144000" cy="1336956"/>
          </a:xfrm>
        </p:spPr>
        <p:txBody>
          <a:bodyPr/>
          <a:lstStyle/>
          <a:p>
            <a:r>
              <a:rPr lang="en-US" dirty="0" smtClean="0"/>
              <a:t>Clearing the Air on the Myths</a:t>
            </a:r>
            <a:endParaRPr lang="en-US" dirty="0"/>
          </a:p>
        </p:txBody>
      </p:sp>
      <p:sp>
        <p:nvSpPr>
          <p:cNvPr id="3" name="Content Placeholder 2"/>
          <p:cNvSpPr>
            <a:spLocks noGrp="1"/>
          </p:cNvSpPr>
          <p:nvPr>
            <p:ph idx="1"/>
          </p:nvPr>
        </p:nvSpPr>
        <p:spPr>
          <a:xfrm>
            <a:off x="5817845" y="1093178"/>
            <a:ext cx="3308991" cy="5441693"/>
          </a:xfrm>
        </p:spPr>
        <p:txBody>
          <a:bodyPr>
            <a:normAutofit fontScale="92500" lnSpcReduction="20000"/>
          </a:bodyPr>
          <a:lstStyle/>
          <a:p>
            <a:r>
              <a:rPr lang="en-US" dirty="0" smtClean="0"/>
              <a:t>Data presented in terms of log(</a:t>
            </a:r>
            <a:r>
              <a:rPr lang="en-US" i="1" dirty="0" smtClean="0"/>
              <a:t>n</a:t>
            </a:r>
            <a:r>
              <a:rPr lang="en-US" i="1" baseline="-25000" dirty="0" smtClean="0"/>
              <a:t>e</a:t>
            </a:r>
            <a:r>
              <a:rPr lang="en-US" dirty="0" smtClean="0"/>
              <a:t>/</a:t>
            </a:r>
            <a:r>
              <a:rPr lang="en-US" i="1" dirty="0" smtClean="0"/>
              <a:t>n</a:t>
            </a:r>
            <a:r>
              <a:rPr lang="en-US" i="1" baseline="-25000" dirty="0" smtClean="0">
                <a:latin typeface="Symbol" charset="2"/>
                <a:cs typeface="Symbol" charset="2"/>
              </a:rPr>
              <a:t>g</a:t>
            </a:r>
            <a:r>
              <a:rPr lang="en-US" dirty="0" smtClean="0"/>
              <a:t>), converted from log(S2/S1), but keVee scale is       (</a:t>
            </a:r>
            <a:r>
              <a:rPr lang="en-US" i="1" dirty="0"/>
              <a:t>n</a:t>
            </a:r>
            <a:r>
              <a:rPr lang="en-US" i="1" baseline="-25000" dirty="0"/>
              <a:t>e</a:t>
            </a:r>
            <a:r>
              <a:rPr lang="en-US" dirty="0" smtClean="0"/>
              <a:t>+</a:t>
            </a:r>
            <a:r>
              <a:rPr lang="en-US" i="1" dirty="0"/>
              <a:t>n</a:t>
            </a:r>
            <a:r>
              <a:rPr lang="en-US" i="1" baseline="-25000" dirty="0">
                <a:latin typeface="Symbol" charset="2"/>
                <a:cs typeface="Symbol" charset="2"/>
              </a:rPr>
              <a:t>g</a:t>
            </a:r>
            <a:r>
              <a:rPr lang="en-US" dirty="0" smtClean="0"/>
              <a:t>)*13.7 eV and so can easily extract </a:t>
            </a:r>
            <a:r>
              <a:rPr lang="en-US" i="1" dirty="0"/>
              <a:t>n</a:t>
            </a:r>
            <a:r>
              <a:rPr lang="en-US" i="1" baseline="-25000" dirty="0">
                <a:latin typeface="Symbol" charset="2"/>
                <a:cs typeface="Symbol" charset="2"/>
              </a:rPr>
              <a:t>g</a:t>
            </a:r>
            <a:r>
              <a:rPr lang="en-US" dirty="0" smtClean="0"/>
              <a:t> and </a:t>
            </a:r>
            <a:r>
              <a:rPr lang="en-US" i="1" dirty="0" smtClean="0"/>
              <a:t>n</a:t>
            </a:r>
            <a:r>
              <a:rPr lang="en-US" i="1" baseline="-25000" dirty="0" smtClean="0"/>
              <a:t>e</a:t>
            </a:r>
            <a:r>
              <a:rPr lang="en-US" dirty="0"/>
              <a:t> </a:t>
            </a:r>
            <a:r>
              <a:rPr lang="en-US" dirty="0" smtClean="0"/>
              <a:t>alone and get their field dependencies</a:t>
            </a:r>
          </a:p>
          <a:p>
            <a:r>
              <a:rPr lang="en-US" dirty="0" smtClean="0"/>
              <a:t>AmBe and </a:t>
            </a:r>
            <a:r>
              <a:rPr lang="en-US" baseline="30000" dirty="0" smtClean="0"/>
              <a:t>252</a:t>
            </a:r>
            <a:r>
              <a:rPr lang="en-US" dirty="0" smtClean="0"/>
              <a:t>Cf sources, not an angle-tagged neutron scattering measurement, but important thing is *relative* yield is well established</a:t>
            </a:r>
          </a:p>
          <a:p>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11</a:t>
            </a:fld>
            <a:endParaRPr lang="en-US"/>
          </a:p>
        </p:txBody>
      </p:sp>
      <p:pic>
        <p:nvPicPr>
          <p:cNvPr id="5" name="Picture 1"/>
          <p:cNvPicPr>
            <a:picLocks noChangeAspect="1" noChangeArrowheads="1"/>
          </p:cNvPicPr>
          <p:nvPr/>
        </p:nvPicPr>
        <p:blipFill>
          <a:blip r:embed="rId3" cstate="print"/>
          <a:srcRect/>
          <a:stretch>
            <a:fillRect/>
          </a:stretch>
        </p:blipFill>
        <p:spPr bwMode="auto">
          <a:xfrm>
            <a:off x="185267" y="1058857"/>
            <a:ext cx="5666906" cy="4876800"/>
          </a:xfrm>
          <a:prstGeom prst="rect">
            <a:avLst/>
          </a:prstGeom>
          <a:noFill/>
          <a:ln w="9525">
            <a:noFill/>
            <a:miter lim="800000"/>
            <a:headEnd/>
            <a:tailEnd/>
          </a:ln>
        </p:spPr>
      </p:pic>
      <p:sp>
        <p:nvSpPr>
          <p:cNvPr id="6" name="Rectangle 5"/>
          <p:cNvSpPr/>
          <p:nvPr/>
        </p:nvSpPr>
        <p:spPr>
          <a:xfrm>
            <a:off x="4319639" y="4870345"/>
            <a:ext cx="1219200" cy="307777"/>
          </a:xfrm>
          <a:prstGeom prst="rect">
            <a:avLst/>
          </a:prstGeom>
        </p:spPr>
        <p:txBody>
          <a:bodyPr wrap="square">
            <a:spAutoFit/>
          </a:bodyPr>
          <a:lstStyle/>
          <a:p>
            <a:r>
              <a:rPr lang="en-US" sz="1400" i="1" dirty="0" smtClean="0"/>
              <a:t>Dahl 2009</a:t>
            </a:r>
            <a:endParaRPr lang="en-US" sz="1400" i="1" dirty="0"/>
          </a:p>
        </p:txBody>
      </p:sp>
      <p:sp>
        <p:nvSpPr>
          <p:cNvPr id="7" name="TextBox 6"/>
          <p:cNvSpPr txBox="1"/>
          <p:nvPr/>
        </p:nvSpPr>
        <p:spPr>
          <a:xfrm>
            <a:off x="3076751" y="1744657"/>
            <a:ext cx="1371600" cy="307777"/>
          </a:xfrm>
          <a:prstGeom prst="rect">
            <a:avLst/>
          </a:prstGeom>
          <a:noFill/>
        </p:spPr>
        <p:txBody>
          <a:bodyPr wrap="square" rtlCol="0">
            <a:spAutoFit/>
          </a:bodyPr>
          <a:lstStyle/>
          <a:p>
            <a:r>
              <a:rPr lang="en-US" sz="1400" b="1" dirty="0" smtClean="0"/>
              <a:t>ER (above)</a:t>
            </a:r>
            <a:endParaRPr lang="en-US" sz="1400" b="1" dirty="0"/>
          </a:p>
        </p:txBody>
      </p:sp>
      <p:sp>
        <p:nvSpPr>
          <p:cNvPr id="8" name="TextBox 7"/>
          <p:cNvSpPr txBox="1"/>
          <p:nvPr/>
        </p:nvSpPr>
        <p:spPr>
          <a:xfrm>
            <a:off x="1400351" y="4716457"/>
            <a:ext cx="2057400" cy="307777"/>
          </a:xfrm>
          <a:prstGeom prst="rect">
            <a:avLst/>
          </a:prstGeom>
          <a:noFill/>
        </p:spPr>
        <p:txBody>
          <a:bodyPr wrap="square" rtlCol="0">
            <a:spAutoFit/>
          </a:bodyPr>
          <a:lstStyle/>
          <a:p>
            <a:r>
              <a:rPr lang="en-US" sz="1400" b="1" dirty="0"/>
              <a:t>N</a:t>
            </a:r>
            <a:r>
              <a:rPr lang="en-US" sz="1400" b="1" dirty="0" smtClean="0"/>
              <a:t>R (below)</a:t>
            </a:r>
            <a:endParaRPr lang="en-US" sz="1400" b="1" dirty="0"/>
          </a:p>
        </p:txBody>
      </p:sp>
      <p:sp>
        <p:nvSpPr>
          <p:cNvPr id="9" name="TextBox 8"/>
          <p:cNvSpPr txBox="1"/>
          <p:nvPr/>
        </p:nvSpPr>
        <p:spPr>
          <a:xfrm>
            <a:off x="2579637" y="2283734"/>
            <a:ext cx="1066800" cy="646331"/>
          </a:xfrm>
          <a:prstGeom prst="rect">
            <a:avLst/>
          </a:prstGeom>
          <a:noFill/>
        </p:spPr>
        <p:txBody>
          <a:bodyPr wrap="square" rtlCol="0">
            <a:spAutoFit/>
          </a:bodyPr>
          <a:lstStyle/>
          <a:p>
            <a:r>
              <a:rPr lang="en-US" b="1" dirty="0" smtClean="0"/>
              <a:t>NEST (lines)</a:t>
            </a:r>
            <a:endParaRPr lang="en-US" b="1" dirty="0"/>
          </a:p>
        </p:txBody>
      </p:sp>
      <p:cxnSp>
        <p:nvCxnSpPr>
          <p:cNvPr id="10" name="Straight Arrow Connector 9"/>
          <p:cNvCxnSpPr/>
          <p:nvPr/>
        </p:nvCxnSpPr>
        <p:spPr>
          <a:xfrm flipH="1">
            <a:off x="1456765" y="1595885"/>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
          <p:cNvSpPr>
            <a:spLocks noChangeArrowheads="1"/>
          </p:cNvSpPr>
          <p:nvPr/>
        </p:nvSpPr>
        <p:spPr bwMode="auto">
          <a:xfrm>
            <a:off x="500412" y="5946552"/>
            <a:ext cx="54102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Helvetica"/>
                <a:ea typeface="Calibri" pitchFamily="34" charset="0"/>
                <a:cs typeface="Times New Roman" pitchFamily="18" charset="0"/>
              </a:rPr>
              <a:t>The keVnr energy scale shown here is Dahl’s, and assumes an old, flat </a:t>
            </a:r>
            <a:r>
              <a:rPr kumimoji="0" lang="en-US" sz="1000" b="0" i="0" u="none" strike="noStrike" cap="none" normalizeH="0" baseline="0" dirty="0" smtClean="0">
                <a:ln>
                  <a:noFill/>
                </a:ln>
                <a:solidFill>
                  <a:schemeClr val="tx1"/>
                </a:solidFill>
                <a:effectLst/>
                <a:latin typeface="Apple Chancery"/>
                <a:ea typeface="Calibri" pitchFamily="34" charset="0"/>
                <a:cs typeface="Apple Chancery"/>
              </a:rPr>
              <a:t>L</a:t>
            </a:r>
            <a:r>
              <a:rPr kumimoji="0" lang="en-US" sz="1000" b="0" i="0" u="none" strike="noStrike" cap="none" normalizeH="0" baseline="0" dirty="0" smtClean="0">
                <a:ln>
                  <a:noFill/>
                </a:ln>
                <a:solidFill>
                  <a:schemeClr val="tx1"/>
                </a:solidFill>
                <a:effectLst/>
                <a:latin typeface="Helvetica"/>
                <a:ea typeface="Calibri" pitchFamily="34" charset="0"/>
                <a:cs typeface="Times New Roman" pitchFamily="18" charset="0"/>
              </a:rPr>
              <a:t> = 0.25: using Hitachi, the 5 keVnr point is actually 8.67 and the 70 keVnr point is 85.5 (and this correction has been accounted for in NEST when fitting the data). The keVee scale is still correct.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Line 1"/>
          <p:cNvSpPr>
            <a:spLocks noChangeShapeType="1"/>
          </p:cNvSpPr>
          <p:nvPr/>
        </p:nvSpPr>
        <p:spPr bwMode="auto">
          <a:xfrm>
            <a:off x="2218765" y="1058856"/>
            <a:ext cx="0" cy="4822871"/>
          </a:xfrm>
          <a:prstGeom prst="line">
            <a:avLst/>
          </a:prstGeom>
          <a:noFill/>
          <a:ln w="38100" cap="flat">
            <a:solidFill>
              <a:srgbClr val="999999"/>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TextBox 13"/>
          <p:cNvSpPr txBox="1"/>
          <p:nvPr/>
        </p:nvSpPr>
        <p:spPr>
          <a:xfrm>
            <a:off x="1207269" y="1594388"/>
            <a:ext cx="1531324" cy="738664"/>
          </a:xfrm>
          <a:prstGeom prst="rect">
            <a:avLst/>
          </a:prstGeom>
          <a:noFill/>
        </p:spPr>
        <p:txBody>
          <a:bodyPr wrap="square" rtlCol="0">
            <a:spAutoFit/>
          </a:bodyPr>
          <a:lstStyle/>
          <a:p>
            <a:r>
              <a:rPr lang="en-US" sz="1400" b="1" dirty="0" smtClean="0"/>
              <a:t>Approximate analysis region for LUX here</a:t>
            </a:r>
            <a:endParaRPr lang="en-US" sz="1400" b="1" dirty="0"/>
          </a:p>
        </p:txBody>
      </p:sp>
      <p:sp>
        <p:nvSpPr>
          <p:cNvPr id="15" name="Rectangle 14"/>
          <p:cNvSpPr/>
          <p:nvPr/>
        </p:nvSpPr>
        <p:spPr>
          <a:xfrm>
            <a:off x="3133714" y="3792167"/>
            <a:ext cx="2405125" cy="738664"/>
          </a:xfrm>
          <a:prstGeom prst="rect">
            <a:avLst/>
          </a:prstGeom>
        </p:spPr>
        <p:txBody>
          <a:bodyPr wrap="square">
            <a:spAutoFit/>
          </a:bodyPr>
          <a:lstStyle/>
          <a:p>
            <a:r>
              <a:rPr lang="en-US" sz="1400" dirty="0" smtClean="0"/>
              <a:t>(high-energy Doke-Birks regime not plotted, only TIB)</a:t>
            </a:r>
            <a:endParaRPr lang="en-US" sz="1400" dirty="0"/>
          </a:p>
        </p:txBody>
      </p:sp>
    </p:spTree>
    <p:extLst>
      <p:ext uri="{BB962C8B-B14F-4D97-AF65-F5344CB8AC3E}">
        <p14:creationId xmlns:p14="http://schemas.microsoft.com/office/powerpoint/2010/main" val="2965383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423" y="330280"/>
            <a:ext cx="8042276" cy="1988627"/>
          </a:xfrm>
        </p:spPr>
        <p:txBody>
          <a:bodyPr>
            <a:normAutofit/>
          </a:bodyPr>
          <a:lstStyle/>
          <a:p>
            <a:r>
              <a:rPr lang="en-US" u="sng" dirty="0" smtClean="0"/>
              <a:t>MYTH</a:t>
            </a:r>
            <a:r>
              <a:rPr lang="en-US" dirty="0" smtClean="0"/>
              <a:t>: NEST is based on the Manzur et al. 2010 NR light and charge yield data. </a:t>
            </a:r>
            <a:r>
              <a:rPr lang="en-US" dirty="0" smtClean="0">
                <a:solidFill>
                  <a:srgbClr val="FF0000"/>
                </a:solidFill>
              </a:rPr>
              <a:t>False</a:t>
            </a:r>
            <a:r>
              <a:rPr lang="en-US" dirty="0" smtClean="0"/>
              <a:t>: NEST based on Dahl. (So much for “garbage in, garbage out”). </a:t>
            </a:r>
            <a:r>
              <a:rPr lang="en-US" dirty="0"/>
              <a:t>U</a:t>
            </a:r>
            <a:r>
              <a:rPr lang="en-US" dirty="0" smtClean="0"/>
              <a:t>ses nearly same parameters for ER and for NR!</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12</a:t>
            </a:fld>
            <a:endParaRPr lang="en-US"/>
          </a:p>
        </p:txBody>
      </p:sp>
      <p:sp>
        <p:nvSpPr>
          <p:cNvPr id="6" name="Content Placeholder 2"/>
          <p:cNvSpPr txBox="1">
            <a:spLocks/>
          </p:cNvSpPr>
          <p:nvPr/>
        </p:nvSpPr>
        <p:spPr>
          <a:xfrm>
            <a:off x="667347" y="2027169"/>
            <a:ext cx="8042276" cy="32606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u="sng" dirty="0" smtClean="0"/>
              <a:t>MYTH</a:t>
            </a:r>
            <a:r>
              <a:rPr lang="en-US" dirty="0" smtClean="0"/>
              <a:t>: The field dependence of the NR light (and charge) yield in LXe has not been (well) measured. </a:t>
            </a:r>
            <a:r>
              <a:rPr lang="en-US" dirty="0" smtClean="0">
                <a:solidFill>
                  <a:srgbClr val="FF0000"/>
                </a:solidFill>
              </a:rPr>
              <a:t>False</a:t>
            </a:r>
            <a:r>
              <a:rPr lang="en-US" dirty="0" smtClean="0"/>
              <a:t>: Conclusively demonstrated to be small (&lt;10% across energy from 60 to 4,000 V/cm!) by Dahl, supplemented by Manzur 2010, Aprile 2006.</a:t>
            </a:r>
            <a:endParaRPr lang="en-US" dirty="0"/>
          </a:p>
          <a:p>
            <a:pPr lvl="1"/>
            <a:r>
              <a:rPr lang="en-US" dirty="0" smtClean="0"/>
              <a:t>Until SCENE, *no* measurement of this in existence for Ar: In general, much easier to find data on Xe</a:t>
            </a:r>
          </a:p>
          <a:p>
            <a:pPr lvl="1"/>
            <a:r>
              <a:rPr lang="en-US" dirty="0" smtClean="0"/>
              <a:t>Charge yield just measured at LLNL: hot off presses</a:t>
            </a:r>
          </a:p>
          <a:p>
            <a:pPr marL="0" indent="0">
              <a:buNone/>
            </a:pPr>
            <a:endParaRPr lang="en-US" dirty="0"/>
          </a:p>
        </p:txBody>
      </p:sp>
      <p:sp>
        <p:nvSpPr>
          <p:cNvPr id="7" name="Content Placeholder 2"/>
          <p:cNvSpPr txBox="1">
            <a:spLocks/>
          </p:cNvSpPr>
          <p:nvPr/>
        </p:nvSpPr>
        <p:spPr>
          <a:xfrm>
            <a:off x="669423" y="5287771"/>
            <a:ext cx="8042276" cy="133434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u="sng" dirty="0" smtClean="0"/>
              <a:t>MYTH</a:t>
            </a:r>
            <a:r>
              <a:rPr lang="en-US" dirty="0" smtClean="0"/>
              <a:t>: LXe field dependence for NR mysteriously worse than in LAr. </a:t>
            </a:r>
            <a:r>
              <a:rPr lang="en-US" dirty="0" smtClean="0">
                <a:solidFill>
                  <a:srgbClr val="FF0000"/>
                </a:solidFill>
              </a:rPr>
              <a:t>False</a:t>
            </a:r>
            <a:r>
              <a:rPr lang="en-US" dirty="0" smtClean="0"/>
              <a:t>: Comparable, possibly even smaller, and less energy-dependent. Measured.</a:t>
            </a:r>
            <a:endParaRPr lang="en-US" dirty="0"/>
          </a:p>
        </p:txBody>
      </p:sp>
    </p:spTree>
    <p:extLst>
      <p:ext uri="{BB962C8B-B14F-4D97-AF65-F5344CB8AC3E}">
        <p14:creationId xmlns:p14="http://schemas.microsoft.com/office/powerpoint/2010/main" val="335640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0" y="137289"/>
            <a:ext cx="9144000" cy="444793"/>
          </a:xfrm>
        </p:spPr>
        <p:txBody>
          <a:bodyPr>
            <a:noAutofit/>
          </a:bodyPr>
          <a:lstStyle/>
          <a:p>
            <a:r>
              <a:rPr lang="en-US" sz="3500" dirty="0" smtClean="0"/>
              <a:t>Eric Dahl, 2009 Princeton Ph.D., Fig. 5.4</a:t>
            </a:r>
            <a:endParaRPr lang="en-US" sz="3500" dirty="0"/>
          </a:p>
        </p:txBody>
      </p:sp>
      <p:pic>
        <p:nvPicPr>
          <p:cNvPr id="6" name="Picture 5" descr="dahlrawnoca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76" y="534759"/>
            <a:ext cx="7961054" cy="6277338"/>
          </a:xfrm>
          <a:prstGeom prst="rect">
            <a:avLst/>
          </a:prstGeom>
        </p:spPr>
      </p:pic>
      <p:sp>
        <p:nvSpPr>
          <p:cNvPr id="7" name="TextBox 6"/>
          <p:cNvSpPr txBox="1"/>
          <p:nvPr/>
        </p:nvSpPr>
        <p:spPr>
          <a:xfrm>
            <a:off x="1352529" y="685048"/>
            <a:ext cx="2200943" cy="523220"/>
          </a:xfrm>
          <a:prstGeom prst="rect">
            <a:avLst/>
          </a:prstGeom>
          <a:noFill/>
        </p:spPr>
        <p:txBody>
          <a:bodyPr wrap="none" rtlCol="0">
            <a:spAutoFit/>
          </a:bodyPr>
          <a:lstStyle/>
          <a:p>
            <a:r>
              <a:rPr lang="en-US" sz="2800" dirty="0" smtClean="0">
                <a:solidFill>
                  <a:srgbClr val="FFFF00"/>
                </a:solidFill>
              </a:rPr>
              <a:t>E=4.06 kV/cm</a:t>
            </a:r>
            <a:endParaRPr lang="en-US" sz="2800" dirty="0">
              <a:solidFill>
                <a:srgbClr val="FFFF00"/>
              </a:solidFill>
            </a:endParaRPr>
          </a:p>
        </p:txBody>
      </p:sp>
      <p:sp>
        <p:nvSpPr>
          <p:cNvPr id="8" name="TextBox 7"/>
          <p:cNvSpPr txBox="1"/>
          <p:nvPr/>
        </p:nvSpPr>
        <p:spPr>
          <a:xfrm>
            <a:off x="1199221" y="2783916"/>
            <a:ext cx="611415" cy="523220"/>
          </a:xfrm>
          <a:prstGeom prst="rect">
            <a:avLst/>
          </a:prstGeom>
          <a:noFill/>
        </p:spPr>
        <p:txBody>
          <a:bodyPr wrap="none" rtlCol="0">
            <a:spAutoFit/>
          </a:bodyPr>
          <a:lstStyle/>
          <a:p>
            <a:r>
              <a:rPr lang="en-US" sz="2800" dirty="0" smtClean="0">
                <a:solidFill>
                  <a:srgbClr val="FFFF00"/>
                </a:solidFill>
              </a:rPr>
              <a:t>NR</a:t>
            </a:r>
            <a:endParaRPr lang="en-US" sz="2800" dirty="0">
              <a:solidFill>
                <a:srgbClr val="FFFF00"/>
              </a:solidFill>
            </a:endParaRPr>
          </a:p>
        </p:txBody>
      </p:sp>
      <p:sp>
        <p:nvSpPr>
          <p:cNvPr id="9" name="TextBox 8"/>
          <p:cNvSpPr txBox="1"/>
          <p:nvPr/>
        </p:nvSpPr>
        <p:spPr>
          <a:xfrm>
            <a:off x="3693805" y="946658"/>
            <a:ext cx="554960" cy="523220"/>
          </a:xfrm>
          <a:prstGeom prst="rect">
            <a:avLst/>
          </a:prstGeom>
          <a:noFill/>
        </p:spPr>
        <p:txBody>
          <a:bodyPr wrap="none" rtlCol="0">
            <a:spAutoFit/>
          </a:bodyPr>
          <a:lstStyle/>
          <a:p>
            <a:r>
              <a:rPr lang="en-US" sz="2800" dirty="0" smtClean="0">
                <a:solidFill>
                  <a:srgbClr val="FFFF00"/>
                </a:solidFill>
              </a:rPr>
              <a:t>ER</a:t>
            </a:r>
            <a:endParaRPr lang="en-US" sz="2800" dirty="0">
              <a:solidFill>
                <a:srgbClr val="FFFF00"/>
              </a:solidFill>
            </a:endParaRPr>
          </a:p>
        </p:txBody>
      </p:sp>
      <p:sp>
        <p:nvSpPr>
          <p:cNvPr id="10" name="TextBox 9"/>
          <p:cNvSpPr txBox="1"/>
          <p:nvPr/>
        </p:nvSpPr>
        <p:spPr>
          <a:xfrm>
            <a:off x="4919239" y="628436"/>
            <a:ext cx="2382934" cy="523220"/>
          </a:xfrm>
          <a:prstGeom prst="rect">
            <a:avLst/>
          </a:prstGeom>
          <a:noFill/>
        </p:spPr>
        <p:txBody>
          <a:bodyPr wrap="none" rtlCol="0">
            <a:spAutoFit/>
          </a:bodyPr>
          <a:lstStyle/>
          <a:p>
            <a:r>
              <a:rPr lang="en-US" sz="2800" dirty="0" smtClean="0">
                <a:solidFill>
                  <a:srgbClr val="FFFF00"/>
                </a:solidFill>
              </a:rPr>
              <a:t>E=1.951 kV/cm</a:t>
            </a:r>
            <a:endParaRPr lang="en-US" sz="2800" dirty="0">
              <a:solidFill>
                <a:srgbClr val="FFFF00"/>
              </a:solidFill>
            </a:endParaRPr>
          </a:p>
        </p:txBody>
      </p:sp>
      <p:sp>
        <p:nvSpPr>
          <p:cNvPr id="11" name="TextBox 10"/>
          <p:cNvSpPr txBox="1"/>
          <p:nvPr/>
        </p:nvSpPr>
        <p:spPr>
          <a:xfrm>
            <a:off x="1352529" y="3766519"/>
            <a:ext cx="2382934" cy="523220"/>
          </a:xfrm>
          <a:prstGeom prst="rect">
            <a:avLst/>
          </a:prstGeom>
          <a:noFill/>
        </p:spPr>
        <p:txBody>
          <a:bodyPr wrap="none" rtlCol="0">
            <a:spAutoFit/>
          </a:bodyPr>
          <a:lstStyle/>
          <a:p>
            <a:r>
              <a:rPr lang="en-US" sz="2800" dirty="0" smtClean="0">
                <a:solidFill>
                  <a:srgbClr val="FFFF00"/>
                </a:solidFill>
              </a:rPr>
              <a:t>E=0.522 kV/cm</a:t>
            </a:r>
            <a:endParaRPr lang="en-US" sz="2800" dirty="0">
              <a:solidFill>
                <a:srgbClr val="FFFF00"/>
              </a:solidFill>
            </a:endParaRPr>
          </a:p>
        </p:txBody>
      </p:sp>
      <p:sp>
        <p:nvSpPr>
          <p:cNvPr id="12" name="TextBox 11"/>
          <p:cNvSpPr txBox="1"/>
          <p:nvPr/>
        </p:nvSpPr>
        <p:spPr>
          <a:xfrm>
            <a:off x="4919239" y="3789198"/>
            <a:ext cx="2382934" cy="523220"/>
          </a:xfrm>
          <a:prstGeom prst="rect">
            <a:avLst/>
          </a:prstGeom>
          <a:noFill/>
        </p:spPr>
        <p:txBody>
          <a:bodyPr wrap="none" rtlCol="0">
            <a:spAutoFit/>
          </a:bodyPr>
          <a:lstStyle/>
          <a:p>
            <a:r>
              <a:rPr lang="en-US" sz="2800" dirty="0" smtClean="0">
                <a:solidFill>
                  <a:srgbClr val="FFFF00"/>
                </a:solidFill>
              </a:rPr>
              <a:t>E=0.060 kV/cm</a:t>
            </a:r>
            <a:endParaRPr lang="en-US" sz="2800" dirty="0">
              <a:solidFill>
                <a:srgbClr val="FFFF00"/>
              </a:solidFill>
            </a:endParaRPr>
          </a:p>
        </p:txBody>
      </p:sp>
      <p:sp>
        <p:nvSpPr>
          <p:cNvPr id="13" name="TextBox 12"/>
          <p:cNvSpPr txBox="1"/>
          <p:nvPr/>
        </p:nvSpPr>
        <p:spPr>
          <a:xfrm>
            <a:off x="7212951" y="934108"/>
            <a:ext cx="554960" cy="523220"/>
          </a:xfrm>
          <a:prstGeom prst="rect">
            <a:avLst/>
          </a:prstGeom>
          <a:noFill/>
        </p:spPr>
        <p:txBody>
          <a:bodyPr wrap="none" rtlCol="0">
            <a:spAutoFit/>
          </a:bodyPr>
          <a:lstStyle/>
          <a:p>
            <a:r>
              <a:rPr lang="en-US" sz="2800" dirty="0" smtClean="0">
                <a:solidFill>
                  <a:srgbClr val="FFFF00"/>
                </a:solidFill>
              </a:rPr>
              <a:t>ER</a:t>
            </a:r>
            <a:endParaRPr lang="en-US" sz="2800" dirty="0">
              <a:solidFill>
                <a:srgbClr val="FFFF00"/>
              </a:solidFill>
            </a:endParaRPr>
          </a:p>
        </p:txBody>
      </p:sp>
      <p:sp>
        <p:nvSpPr>
          <p:cNvPr id="14" name="TextBox 13"/>
          <p:cNvSpPr txBox="1"/>
          <p:nvPr/>
        </p:nvSpPr>
        <p:spPr>
          <a:xfrm>
            <a:off x="3684183" y="4094109"/>
            <a:ext cx="554960" cy="523220"/>
          </a:xfrm>
          <a:prstGeom prst="rect">
            <a:avLst/>
          </a:prstGeom>
          <a:noFill/>
        </p:spPr>
        <p:txBody>
          <a:bodyPr wrap="none" rtlCol="0">
            <a:spAutoFit/>
          </a:bodyPr>
          <a:lstStyle/>
          <a:p>
            <a:r>
              <a:rPr lang="en-US" sz="2800" dirty="0" smtClean="0">
                <a:solidFill>
                  <a:srgbClr val="FFFF00"/>
                </a:solidFill>
              </a:rPr>
              <a:t>ER</a:t>
            </a:r>
            <a:endParaRPr lang="en-US" sz="2800" dirty="0">
              <a:solidFill>
                <a:srgbClr val="FFFF00"/>
              </a:solidFill>
            </a:endParaRPr>
          </a:p>
        </p:txBody>
      </p:sp>
      <p:sp>
        <p:nvSpPr>
          <p:cNvPr id="15" name="TextBox 14"/>
          <p:cNvSpPr txBox="1"/>
          <p:nvPr/>
        </p:nvSpPr>
        <p:spPr>
          <a:xfrm>
            <a:off x="7169784" y="4083869"/>
            <a:ext cx="554960" cy="523220"/>
          </a:xfrm>
          <a:prstGeom prst="rect">
            <a:avLst/>
          </a:prstGeom>
          <a:noFill/>
        </p:spPr>
        <p:txBody>
          <a:bodyPr wrap="none" rtlCol="0">
            <a:spAutoFit/>
          </a:bodyPr>
          <a:lstStyle/>
          <a:p>
            <a:r>
              <a:rPr lang="en-US" sz="2800" dirty="0" smtClean="0">
                <a:solidFill>
                  <a:srgbClr val="FFFF00"/>
                </a:solidFill>
              </a:rPr>
              <a:t>ER</a:t>
            </a:r>
            <a:endParaRPr lang="en-US" sz="2800" dirty="0">
              <a:solidFill>
                <a:srgbClr val="FFFF00"/>
              </a:solidFill>
            </a:endParaRPr>
          </a:p>
        </p:txBody>
      </p:sp>
      <p:sp>
        <p:nvSpPr>
          <p:cNvPr id="16" name="TextBox 15"/>
          <p:cNvSpPr txBox="1"/>
          <p:nvPr/>
        </p:nvSpPr>
        <p:spPr>
          <a:xfrm>
            <a:off x="1203175" y="5921997"/>
            <a:ext cx="611415" cy="523220"/>
          </a:xfrm>
          <a:prstGeom prst="rect">
            <a:avLst/>
          </a:prstGeom>
          <a:noFill/>
        </p:spPr>
        <p:txBody>
          <a:bodyPr wrap="none" rtlCol="0">
            <a:spAutoFit/>
          </a:bodyPr>
          <a:lstStyle/>
          <a:p>
            <a:r>
              <a:rPr lang="en-US" sz="2800" dirty="0" smtClean="0">
                <a:solidFill>
                  <a:srgbClr val="FFFF00"/>
                </a:solidFill>
              </a:rPr>
              <a:t>NR</a:t>
            </a:r>
            <a:endParaRPr lang="en-US" sz="2800" dirty="0">
              <a:solidFill>
                <a:srgbClr val="FFFF00"/>
              </a:solidFill>
            </a:endParaRPr>
          </a:p>
        </p:txBody>
      </p:sp>
      <p:sp>
        <p:nvSpPr>
          <p:cNvPr id="17" name="TextBox 16"/>
          <p:cNvSpPr txBox="1"/>
          <p:nvPr/>
        </p:nvSpPr>
        <p:spPr>
          <a:xfrm>
            <a:off x="4721311" y="5921997"/>
            <a:ext cx="611415" cy="523220"/>
          </a:xfrm>
          <a:prstGeom prst="rect">
            <a:avLst/>
          </a:prstGeom>
          <a:noFill/>
        </p:spPr>
        <p:txBody>
          <a:bodyPr wrap="none" rtlCol="0">
            <a:spAutoFit/>
          </a:bodyPr>
          <a:lstStyle/>
          <a:p>
            <a:r>
              <a:rPr lang="en-US" sz="2800" dirty="0" smtClean="0">
                <a:solidFill>
                  <a:srgbClr val="FFFF00"/>
                </a:solidFill>
              </a:rPr>
              <a:t>NR</a:t>
            </a:r>
            <a:endParaRPr lang="en-US" sz="2800" dirty="0">
              <a:solidFill>
                <a:srgbClr val="FFFF00"/>
              </a:solidFill>
            </a:endParaRPr>
          </a:p>
        </p:txBody>
      </p:sp>
      <p:sp>
        <p:nvSpPr>
          <p:cNvPr id="18" name="TextBox 17"/>
          <p:cNvSpPr txBox="1"/>
          <p:nvPr/>
        </p:nvSpPr>
        <p:spPr>
          <a:xfrm>
            <a:off x="4726395" y="2783916"/>
            <a:ext cx="611415" cy="523220"/>
          </a:xfrm>
          <a:prstGeom prst="rect">
            <a:avLst/>
          </a:prstGeom>
          <a:noFill/>
        </p:spPr>
        <p:txBody>
          <a:bodyPr wrap="none" rtlCol="0">
            <a:spAutoFit/>
          </a:bodyPr>
          <a:lstStyle/>
          <a:p>
            <a:r>
              <a:rPr lang="en-US" sz="2800" dirty="0" smtClean="0">
                <a:solidFill>
                  <a:srgbClr val="FFFF00"/>
                </a:solidFill>
              </a:rPr>
              <a:t>NR</a:t>
            </a:r>
            <a:endParaRPr lang="en-US" sz="2800" dirty="0">
              <a:solidFill>
                <a:srgbClr val="FFFF00"/>
              </a:solidFill>
            </a:endParaRPr>
          </a:p>
        </p:txBody>
      </p:sp>
      <p:sp>
        <p:nvSpPr>
          <p:cNvPr id="4" name="Slide Number Placeholder 3"/>
          <p:cNvSpPr>
            <a:spLocks noGrp="1"/>
          </p:cNvSpPr>
          <p:nvPr>
            <p:ph type="sldNum" sz="quarter" idx="12"/>
          </p:nvPr>
        </p:nvSpPr>
        <p:spPr/>
        <p:txBody>
          <a:bodyPr/>
          <a:lstStyle/>
          <a:p>
            <a:fld id="{DACD7572-467B-584F-8A08-C66E93CD0B22}"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2600404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49275" y="-517640"/>
            <a:ext cx="8042276" cy="1336956"/>
          </a:xfrm>
        </p:spPr>
        <p:txBody>
          <a:bodyPr/>
          <a:lstStyle/>
          <a:p>
            <a:r>
              <a:rPr lang="en-US" dirty="0" smtClean="0"/>
              <a:t>Electric Field Dependence</a:t>
            </a:r>
            <a:endParaRPr lang="en-US" dirty="0"/>
          </a:p>
        </p:txBody>
      </p:sp>
      <p:pic>
        <p:nvPicPr>
          <p:cNvPr id="13" name="Picture 12" descr="NRTwoSquare.jpg"/>
          <p:cNvPicPr>
            <a:picLocks/>
          </p:cNvPicPr>
          <p:nvPr/>
        </p:nvPicPr>
        <p:blipFill rotWithShape="1">
          <a:blip r:embed="rId2">
            <a:extLst>
              <a:ext uri="{28A0092B-C50C-407E-A947-70E740481C1C}">
                <a14:useLocalDpi xmlns:a14="http://schemas.microsoft.com/office/drawing/2010/main" val="0"/>
              </a:ext>
            </a:extLst>
          </a:blip>
          <a:srcRect r="49939" b="8662"/>
          <a:stretch/>
        </p:blipFill>
        <p:spPr>
          <a:xfrm>
            <a:off x="5522976" y="932571"/>
            <a:ext cx="3291840" cy="2611018"/>
          </a:xfrm>
          <a:prstGeom prst="rect">
            <a:avLst/>
          </a:prstGeom>
        </p:spPr>
      </p:pic>
      <p:pic>
        <p:nvPicPr>
          <p:cNvPr id="14" name="Picture 13" descr="NRTwoSquare.jpg"/>
          <p:cNvPicPr>
            <a:picLocks noChangeAspect="1"/>
          </p:cNvPicPr>
          <p:nvPr/>
        </p:nvPicPr>
        <p:blipFill rotWithShape="1">
          <a:blip r:embed="rId2">
            <a:extLst>
              <a:ext uri="{28A0092B-C50C-407E-A947-70E740481C1C}">
                <a14:useLocalDpi xmlns:a14="http://schemas.microsoft.com/office/drawing/2010/main" val="0"/>
              </a:ext>
            </a:extLst>
          </a:blip>
          <a:srcRect l="50232" r="383"/>
          <a:stretch/>
        </p:blipFill>
        <p:spPr>
          <a:xfrm>
            <a:off x="5529391" y="3518001"/>
            <a:ext cx="3262925" cy="2880595"/>
          </a:xfrm>
          <a:prstGeom prst="rect">
            <a:avLst/>
          </a:prstGeom>
        </p:spPr>
      </p:pic>
      <p:sp>
        <p:nvSpPr>
          <p:cNvPr id="15" name="Content Placeholder 2"/>
          <p:cNvSpPr>
            <a:spLocks noGrp="1"/>
          </p:cNvSpPr>
          <p:nvPr>
            <p:ph sz="quarter" idx="1"/>
          </p:nvPr>
        </p:nvSpPr>
        <p:spPr>
          <a:xfrm>
            <a:off x="340359" y="941428"/>
            <a:ext cx="5000225" cy="5733599"/>
          </a:xfrm>
        </p:spPr>
        <p:txBody>
          <a:bodyPr>
            <a:normAutofit fontScale="92500" lnSpcReduction="10000"/>
          </a:bodyPr>
          <a:lstStyle/>
          <a:p>
            <a:r>
              <a:rPr lang="en-US" dirty="0" smtClean="0"/>
              <a:t>Steep drop</a:t>
            </a:r>
            <a:r>
              <a:rPr lang="en-US" dirty="0"/>
              <a:t> </a:t>
            </a:r>
            <a:r>
              <a:rPr lang="en-US" dirty="0" smtClean="0"/>
              <a:t>from null to non-zero field (then slow change) is needed to simultaneously explain both Dahl thesis data AND zero field too, assuming same </a:t>
            </a:r>
            <a:r>
              <a:rPr lang="en-US" dirty="0" smtClean="0">
                <a:latin typeface="Apple Chancery"/>
                <a:cs typeface="Apple Chancery"/>
              </a:rPr>
              <a:t>L</a:t>
            </a:r>
            <a:r>
              <a:rPr lang="en-US" dirty="0" smtClean="0"/>
              <a:t>-factor</a:t>
            </a:r>
          </a:p>
          <a:p>
            <a:pPr lvl="1"/>
            <a:r>
              <a:rPr lang="en-US" dirty="0" smtClean="0"/>
              <a:t>OR, Manzur not Plante at 0 V/cm</a:t>
            </a:r>
          </a:p>
          <a:p>
            <a:r>
              <a:rPr lang="en-US" dirty="0" smtClean="0"/>
              <a:t>NEST is conservative, but more importantly, self-consistent</a:t>
            </a:r>
          </a:p>
          <a:p>
            <a:pPr lvl="0"/>
            <a:r>
              <a:rPr lang="en-US" dirty="0" smtClean="0"/>
              <a:t>Post</a:t>
            </a:r>
            <a:r>
              <a:rPr lang="en-US" dirty="0"/>
              <a:t>-</a:t>
            </a:r>
            <a:r>
              <a:rPr lang="en-US" dirty="0" smtClean="0"/>
              <a:t>dictions </a:t>
            </a:r>
            <a:r>
              <a:rPr lang="en-US" dirty="0"/>
              <a:t>based on fits to </a:t>
            </a:r>
            <a:r>
              <a:rPr lang="en-US" dirty="0" smtClean="0"/>
              <a:t>Dahl, so agreement with Manzur a pleasant consequence</a:t>
            </a:r>
          </a:p>
          <a:p>
            <a:r>
              <a:rPr lang="en-US" dirty="0"/>
              <a:t>C</a:t>
            </a:r>
            <a:r>
              <a:rPr lang="en-US" dirty="0" smtClean="0"/>
              <a:t>urves are all tightly constrained: quanta sum </a:t>
            </a:r>
            <a:r>
              <a:rPr lang="en-US" dirty="0"/>
              <a:t>fixed by </a:t>
            </a:r>
            <a:r>
              <a:rPr lang="en-US" dirty="0" smtClean="0"/>
              <a:t>Hitachi, </a:t>
            </a:r>
            <a:r>
              <a:rPr lang="en-US" dirty="0"/>
              <a:t>while Dahl </a:t>
            </a:r>
            <a:r>
              <a:rPr lang="en-US" dirty="0" smtClean="0"/>
              <a:t>gives </a:t>
            </a:r>
            <a:r>
              <a:rPr lang="en-US" dirty="0"/>
              <a:t>us </a:t>
            </a:r>
            <a:r>
              <a:rPr lang="en-US" dirty="0" smtClean="0"/>
              <a:t>the ratio of the types (electrons to photons)</a:t>
            </a:r>
          </a:p>
          <a:p>
            <a:pPr lvl="0"/>
            <a:endParaRPr lang="en-US" dirty="0"/>
          </a:p>
          <a:p>
            <a:endParaRPr lang="en-US" dirty="0" smtClean="0"/>
          </a:p>
        </p:txBody>
      </p:sp>
      <p:sp>
        <p:nvSpPr>
          <p:cNvPr id="16" name="TextBox 15"/>
          <p:cNvSpPr txBox="1"/>
          <p:nvPr/>
        </p:nvSpPr>
        <p:spPr>
          <a:xfrm>
            <a:off x="7324557" y="3591277"/>
            <a:ext cx="1566276" cy="830997"/>
          </a:xfrm>
          <a:prstGeom prst="rect">
            <a:avLst/>
          </a:prstGeom>
          <a:noFill/>
        </p:spPr>
        <p:txBody>
          <a:bodyPr wrap="square" rtlCol="0">
            <a:spAutoFit/>
          </a:bodyPr>
          <a:lstStyle/>
          <a:p>
            <a:r>
              <a:rPr lang="en-US" sz="1200" dirty="0" smtClean="0"/>
              <a:t>Turnover caused by battle between decreasing </a:t>
            </a:r>
            <a:r>
              <a:rPr lang="en-US" sz="1200" dirty="0">
                <a:latin typeface="Apple Chancery"/>
                <a:cs typeface="Apple Chancery"/>
              </a:rPr>
              <a:t>L</a:t>
            </a:r>
            <a:r>
              <a:rPr lang="en-US" sz="1200" dirty="0" smtClean="0"/>
              <a:t> and increasing (1– r)</a:t>
            </a:r>
            <a:endParaRPr lang="en-US" sz="1200" dirty="0"/>
          </a:p>
        </p:txBody>
      </p:sp>
      <p:sp>
        <p:nvSpPr>
          <p:cNvPr id="17" name="Slide Number Placeholder 5"/>
          <p:cNvSpPr>
            <a:spLocks noGrp="1"/>
          </p:cNvSpPr>
          <p:nvPr>
            <p:ph type="sldNum" sz="quarter" idx="12"/>
          </p:nvPr>
        </p:nvSpPr>
        <p:spPr>
          <a:xfrm>
            <a:off x="7897906" y="6275668"/>
            <a:ext cx="990600" cy="365125"/>
          </a:xfrm>
        </p:spPr>
        <p:txBody>
          <a:bodyPr/>
          <a:lstStyle/>
          <a:p>
            <a:fld id="{DACD7572-467B-584F-8A08-C66E93CD0B22}" type="slidenum">
              <a:rPr lang="en-US" smtClean="0">
                <a:solidFill>
                  <a:srgbClr val="000000"/>
                </a:solidFill>
              </a:rPr>
              <a:t>14</a:t>
            </a:fld>
            <a:endParaRPr lang="en-US" dirty="0">
              <a:solidFill>
                <a:srgbClr val="000000"/>
              </a:solidFill>
            </a:endParaRPr>
          </a:p>
        </p:txBody>
      </p:sp>
      <p:sp>
        <p:nvSpPr>
          <p:cNvPr id="8" name="TextBox 7"/>
          <p:cNvSpPr txBox="1"/>
          <p:nvPr/>
        </p:nvSpPr>
        <p:spPr>
          <a:xfrm>
            <a:off x="7000611" y="2903659"/>
            <a:ext cx="2118725" cy="461665"/>
          </a:xfrm>
          <a:prstGeom prst="rect">
            <a:avLst/>
          </a:prstGeom>
          <a:noFill/>
        </p:spPr>
        <p:txBody>
          <a:bodyPr wrap="square" rtlCol="0">
            <a:spAutoFit/>
          </a:bodyPr>
          <a:lstStyle/>
          <a:p>
            <a:r>
              <a:rPr lang="en-US" sz="1200" dirty="0" smtClean="0"/>
              <a:t>See J. </a:t>
            </a:r>
            <a:r>
              <a:rPr lang="en-US" sz="1200" dirty="0" err="1" smtClean="0"/>
              <a:t>Verbus</a:t>
            </a:r>
            <a:r>
              <a:rPr lang="en-US" sz="1200" dirty="0" smtClean="0"/>
              <a:t>’ talk for comparison with data</a:t>
            </a:r>
            <a:endParaRPr lang="en-US" sz="1200" dirty="0"/>
          </a:p>
        </p:txBody>
      </p:sp>
    </p:spTree>
    <p:extLst>
      <p:ext uri="{BB962C8B-B14F-4D97-AF65-F5344CB8AC3E}">
        <p14:creationId xmlns:p14="http://schemas.microsoft.com/office/powerpoint/2010/main" val="27487030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7460" y="1396944"/>
            <a:ext cx="7963989" cy="5347048"/>
          </a:xfrm>
          <a:prstGeom prst="rect">
            <a:avLst/>
          </a:prstGeom>
        </p:spPr>
      </p:pic>
      <p:sp>
        <p:nvSpPr>
          <p:cNvPr id="2" name="Title 1"/>
          <p:cNvSpPr>
            <a:spLocks noGrp="1"/>
          </p:cNvSpPr>
          <p:nvPr>
            <p:ph type="title"/>
          </p:nvPr>
        </p:nvSpPr>
        <p:spPr>
          <a:xfrm>
            <a:off x="0" y="159059"/>
            <a:ext cx="9143999" cy="1336956"/>
          </a:xfrm>
        </p:spPr>
        <p:txBody>
          <a:bodyPr/>
          <a:lstStyle/>
          <a:p>
            <a:r>
              <a:rPr lang="en-US" dirty="0" smtClean="0"/>
              <a:t>The Myth of An Incredible Shrinking NR Light Yield?</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15</a:t>
            </a:fld>
            <a:endParaRPr lang="en-US"/>
          </a:p>
        </p:txBody>
      </p:sp>
      <p:sp>
        <p:nvSpPr>
          <p:cNvPr id="6" name="TextBox 5"/>
          <p:cNvSpPr txBox="1"/>
          <p:nvPr/>
        </p:nvSpPr>
        <p:spPr>
          <a:xfrm>
            <a:off x="1973829" y="1668733"/>
            <a:ext cx="6247620" cy="646331"/>
          </a:xfrm>
          <a:prstGeom prst="rect">
            <a:avLst/>
          </a:prstGeom>
          <a:noFill/>
        </p:spPr>
        <p:txBody>
          <a:bodyPr wrap="square" rtlCol="0">
            <a:spAutoFit/>
          </a:bodyPr>
          <a:lstStyle/>
          <a:p>
            <a:r>
              <a:rPr lang="en-US" dirty="0" smtClean="0"/>
              <a:t>Example: 10 keVnr claimed scintillation yield vs. time (example chosen to be low energy but with ample data)</a:t>
            </a:r>
            <a:endParaRPr lang="en-US" dirty="0"/>
          </a:p>
        </p:txBody>
      </p:sp>
      <p:sp>
        <p:nvSpPr>
          <p:cNvPr id="8" name="TextBox 7"/>
          <p:cNvSpPr txBox="1"/>
          <p:nvPr/>
        </p:nvSpPr>
        <p:spPr>
          <a:xfrm>
            <a:off x="2280701" y="5047418"/>
            <a:ext cx="3537817" cy="923330"/>
          </a:xfrm>
          <a:prstGeom prst="rect">
            <a:avLst/>
          </a:prstGeom>
          <a:noFill/>
        </p:spPr>
        <p:txBody>
          <a:bodyPr wrap="square" rtlCol="0">
            <a:spAutoFit/>
          </a:bodyPr>
          <a:lstStyle/>
          <a:p>
            <a:r>
              <a:rPr lang="en-US" dirty="0" smtClean="0"/>
              <a:t>A mistake, it’s simple as that. Understood, and retracted by the ZEPLIN-III collaboration…</a:t>
            </a:r>
            <a:endParaRPr lang="en-US" dirty="0"/>
          </a:p>
        </p:txBody>
      </p:sp>
      <p:cxnSp>
        <p:nvCxnSpPr>
          <p:cNvPr id="10" name="Straight Arrow Connector 9"/>
          <p:cNvCxnSpPr/>
          <p:nvPr/>
        </p:nvCxnSpPr>
        <p:spPr>
          <a:xfrm flipV="1">
            <a:off x="5904338" y="4582011"/>
            <a:ext cx="583568" cy="10811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273848" y="4978783"/>
            <a:ext cx="2818660" cy="1477328"/>
          </a:xfrm>
          <a:prstGeom prst="rect">
            <a:avLst/>
          </a:prstGeom>
          <a:solidFill>
            <a:schemeClr val="bg1"/>
          </a:solidFill>
        </p:spPr>
        <p:txBody>
          <a:bodyPr wrap="square" rtlCol="0">
            <a:spAutoFit/>
          </a:bodyPr>
          <a:lstStyle/>
          <a:p>
            <a:r>
              <a:rPr lang="en-US" dirty="0" smtClean="0"/>
              <a:t>LUX DD gun: 181 V/cm, uncorrected (probably comes up by ~10-20%).</a:t>
            </a:r>
          </a:p>
          <a:p>
            <a:r>
              <a:rPr lang="en-US" dirty="0" smtClean="0"/>
              <a:t>Xe100 too high myth is plausible (just smidgen)</a:t>
            </a:r>
            <a:endParaRPr lang="en-US" dirty="0"/>
          </a:p>
        </p:txBody>
      </p:sp>
      <p:sp>
        <p:nvSpPr>
          <p:cNvPr id="13" name="TextBox 12"/>
          <p:cNvSpPr txBox="1"/>
          <p:nvPr/>
        </p:nvSpPr>
        <p:spPr>
          <a:xfrm>
            <a:off x="2128305" y="2280751"/>
            <a:ext cx="6247620" cy="646331"/>
          </a:xfrm>
          <a:prstGeom prst="rect">
            <a:avLst/>
          </a:prstGeom>
          <a:noFill/>
        </p:spPr>
        <p:txBody>
          <a:bodyPr wrap="square" rtlCol="0">
            <a:spAutoFit/>
          </a:bodyPr>
          <a:lstStyle/>
          <a:p>
            <a:r>
              <a:rPr lang="en-US" dirty="0" smtClean="0"/>
              <a:t>Does this look like it is mutating unreasonably (given the error bars) or decreasing monotonically? NO.</a:t>
            </a:r>
            <a:endParaRPr lang="en-US" dirty="0"/>
          </a:p>
        </p:txBody>
      </p:sp>
      <p:sp>
        <p:nvSpPr>
          <p:cNvPr id="14" name="Rectangle 13"/>
          <p:cNvSpPr/>
          <p:nvPr/>
        </p:nvSpPr>
        <p:spPr>
          <a:xfrm>
            <a:off x="120148" y="3933784"/>
            <a:ext cx="2420090" cy="1169551"/>
          </a:xfrm>
          <a:prstGeom prst="rect">
            <a:avLst/>
          </a:prstGeom>
          <a:solidFill>
            <a:schemeClr val="bg1"/>
          </a:solidFill>
          <a:ln>
            <a:solidFill>
              <a:schemeClr val="bg1"/>
            </a:solidFill>
          </a:ln>
        </p:spPr>
        <p:txBody>
          <a:bodyPr wrap="square">
            <a:spAutoFit/>
          </a:bodyPr>
          <a:lstStyle/>
          <a:p>
            <a:r>
              <a:rPr lang="en-US" sz="1400" dirty="0"/>
              <a:t>No need to </a:t>
            </a:r>
            <a:r>
              <a:rPr lang="en-US" sz="1400" dirty="0" smtClean="0"/>
              <a:t>use Co</a:t>
            </a:r>
            <a:r>
              <a:rPr lang="en-US" sz="1400" dirty="0"/>
              <a:t>-</a:t>
            </a:r>
            <a:r>
              <a:rPr lang="en-US" sz="1400" dirty="0" smtClean="0"/>
              <a:t>57 reference anymore (can’t penetrate modern large detectors anyway) but is traditional</a:t>
            </a:r>
            <a:endParaRPr lang="en-US" sz="1400" dirty="0"/>
          </a:p>
        </p:txBody>
      </p:sp>
      <p:cxnSp>
        <p:nvCxnSpPr>
          <p:cNvPr id="18" name="Straight Arrow Connector 17"/>
          <p:cNvCxnSpPr/>
          <p:nvPr/>
        </p:nvCxnSpPr>
        <p:spPr>
          <a:xfrm flipV="1">
            <a:off x="549241" y="2025009"/>
            <a:ext cx="0" cy="1874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4"/>
          <a:stretch>
            <a:fillRect/>
          </a:stretch>
        </p:blipFill>
        <p:spPr>
          <a:xfrm>
            <a:off x="762000" y="889000"/>
            <a:ext cx="7607300" cy="5067300"/>
          </a:xfrm>
          <a:prstGeom prst="rect">
            <a:avLst/>
          </a:prstGeom>
        </p:spPr>
      </p:pic>
    </p:spTree>
    <p:extLst>
      <p:ext uri="{BB962C8B-B14F-4D97-AF65-F5344CB8AC3E}">
        <p14:creationId xmlns:p14="http://schemas.microsoft.com/office/powerpoint/2010/main" val="3710816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animBg="1"/>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CD7572-467B-584F-8A08-C66E93CD0B22}" type="slidenum">
              <a:rPr lang="en-US" smtClean="0"/>
              <a:t>16</a:t>
            </a:fld>
            <a:endParaRPr lang="en-US"/>
          </a:p>
        </p:txBody>
      </p:sp>
      <p:sp>
        <p:nvSpPr>
          <p:cNvPr id="5" name="Content Placeholder 2"/>
          <p:cNvSpPr>
            <a:spLocks noGrp="1"/>
          </p:cNvSpPr>
          <p:nvPr>
            <p:ph idx="1"/>
          </p:nvPr>
        </p:nvSpPr>
        <p:spPr>
          <a:xfrm>
            <a:off x="669423" y="416085"/>
            <a:ext cx="8042276" cy="1988627"/>
          </a:xfrm>
        </p:spPr>
        <p:txBody>
          <a:bodyPr>
            <a:normAutofit/>
          </a:bodyPr>
          <a:lstStyle/>
          <a:p>
            <a:r>
              <a:rPr lang="en-US" u="sng" dirty="0" smtClean="0"/>
              <a:t>MYTH</a:t>
            </a:r>
            <a:r>
              <a:rPr lang="en-US" dirty="0" smtClean="0"/>
              <a:t>: Continuous-energy neutron sources (AmBe, Cf-252) not valid for calibration. Energy resolution hides misunderstandings. Need mono-energetic source like Y-88/Be. </a:t>
            </a:r>
            <a:r>
              <a:rPr lang="en-US" dirty="0" smtClean="0">
                <a:solidFill>
                  <a:srgbClr val="FF0000"/>
                </a:solidFill>
              </a:rPr>
              <a:t>False</a:t>
            </a:r>
            <a:r>
              <a:rPr lang="en-US" dirty="0" smtClean="0"/>
              <a:t>: DD result consistent with NEST, and consistent with AmBe, etc. data</a:t>
            </a:r>
            <a:endParaRPr lang="en-US" dirty="0"/>
          </a:p>
        </p:txBody>
      </p:sp>
      <p:sp>
        <p:nvSpPr>
          <p:cNvPr id="6" name="Content Placeholder 2"/>
          <p:cNvSpPr txBox="1">
            <a:spLocks/>
          </p:cNvSpPr>
          <p:nvPr/>
        </p:nvSpPr>
        <p:spPr>
          <a:xfrm>
            <a:off x="667349" y="2627806"/>
            <a:ext cx="8042276" cy="135356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u="sng" dirty="0" smtClean="0"/>
              <a:t>MYTH</a:t>
            </a:r>
            <a:r>
              <a:rPr lang="en-US" dirty="0" smtClean="0"/>
              <a:t>: Extrapolation from the results of smaller detectors is not valid. </a:t>
            </a:r>
            <a:r>
              <a:rPr lang="en-US" dirty="0" smtClean="0">
                <a:solidFill>
                  <a:srgbClr val="FF0000"/>
                </a:solidFill>
              </a:rPr>
              <a:t>False</a:t>
            </a:r>
            <a:r>
              <a:rPr lang="en-US" dirty="0" smtClean="0"/>
              <a:t>: DD data </a:t>
            </a:r>
            <a:r>
              <a:rPr lang="en-US" i="1" dirty="0" smtClean="0"/>
              <a:t>in situ</a:t>
            </a:r>
            <a:r>
              <a:rPr lang="en-US" dirty="0" smtClean="0"/>
              <a:t> (LUX) agrees with earlier dedicated measurements</a:t>
            </a:r>
            <a:endParaRPr lang="en-US" dirty="0"/>
          </a:p>
        </p:txBody>
      </p:sp>
      <p:sp>
        <p:nvSpPr>
          <p:cNvPr id="7" name="Content Placeholder 2"/>
          <p:cNvSpPr txBox="1">
            <a:spLocks/>
          </p:cNvSpPr>
          <p:nvPr/>
        </p:nvSpPr>
        <p:spPr>
          <a:xfrm>
            <a:off x="667349" y="4208776"/>
            <a:ext cx="8042276" cy="217460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u="sng" dirty="0" smtClean="0"/>
              <a:t>MYTH</a:t>
            </a:r>
            <a:r>
              <a:rPr lang="en-US" dirty="0" smtClean="0"/>
              <a:t>: There is some kind of “kinematic cut-off” which creates a zero-yield situation. </a:t>
            </a:r>
            <a:r>
              <a:rPr lang="en-US" dirty="0" smtClean="0">
                <a:solidFill>
                  <a:srgbClr val="FF0000"/>
                </a:solidFill>
              </a:rPr>
              <a:t>Implausible</a:t>
            </a:r>
            <a:r>
              <a:rPr lang="en-US" dirty="0" smtClean="0"/>
              <a:t>: Empirically, the idea is due to a misunderstanding of earlier data, and has weak theoretical basis: nobles not like other scintillators -- recombination</a:t>
            </a:r>
            <a:endParaRPr lang="en-US" dirty="0"/>
          </a:p>
        </p:txBody>
      </p:sp>
    </p:spTree>
    <p:extLst>
      <p:ext uri="{BB962C8B-B14F-4D97-AF65-F5344CB8AC3E}">
        <p14:creationId xmlns:p14="http://schemas.microsoft.com/office/powerpoint/2010/main" val="1597416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1486"/>
            <a:ext cx="8042276" cy="839284"/>
          </a:xfrm>
        </p:spPr>
        <p:txBody>
          <a:bodyPr/>
          <a:lstStyle/>
          <a:p>
            <a:r>
              <a:rPr lang="en-US" dirty="0" smtClean="0"/>
              <a:t>The Fano Factor Myth</a:t>
            </a:r>
            <a:endParaRPr lang="en-US" dirty="0"/>
          </a:p>
        </p:txBody>
      </p:sp>
      <p:sp>
        <p:nvSpPr>
          <p:cNvPr id="3" name="Content Placeholder 2"/>
          <p:cNvSpPr>
            <a:spLocks noGrp="1"/>
          </p:cNvSpPr>
          <p:nvPr>
            <p:ph idx="1"/>
          </p:nvPr>
        </p:nvSpPr>
        <p:spPr>
          <a:xfrm>
            <a:off x="549275" y="948082"/>
            <a:ext cx="8042276" cy="5504487"/>
          </a:xfrm>
        </p:spPr>
        <p:txBody>
          <a:bodyPr>
            <a:normAutofit/>
          </a:bodyPr>
          <a:lstStyle/>
          <a:p>
            <a:r>
              <a:rPr lang="en-US" dirty="0" smtClean="0"/>
              <a:t>Fano factor &lt;&lt;1 hence can’t capitalize on finite energy resolution at low energies to give you “sub-threshold fluctuations” and improve your limit?</a:t>
            </a:r>
          </a:p>
          <a:p>
            <a:r>
              <a:rPr lang="en-US" dirty="0" smtClean="0"/>
              <a:t>Even if this is true for fundamental quanta (not necessarily: NEST has two “Fano factors,” one for total quanta that is 0.03, and one O(10-100) representing recombination fluctuations), the finite light collection efficiency of noble detectors implies binomial or Poissonian statistics</a:t>
            </a:r>
          </a:p>
          <a:p>
            <a:pPr lvl="1"/>
            <a:r>
              <a:rPr lang="en-US" dirty="0" smtClean="0"/>
              <a:t>Look at the numbers: ~8.4 phe/keVee (LUX zero-field, 662 keV) implies 8/(60 photons/keV) = 0.14, which makes sense when modeled (QE x geometric effects); 8 phe/keVee (DarkSide) -&gt; 8/40 = 0.20</a:t>
            </a:r>
          </a:p>
          <a:p>
            <a:pPr lvl="1"/>
            <a:r>
              <a:rPr lang="en-US" dirty="0" smtClean="0"/>
              <a:t>S1 photon detection efficiency always O(10)%</a:t>
            </a:r>
          </a:p>
          <a:p>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17</a:t>
            </a:fld>
            <a:endParaRPr lang="en-US"/>
          </a:p>
        </p:txBody>
      </p:sp>
      <p:pic>
        <p:nvPicPr>
          <p:cNvPr id="5" name="Picture 4"/>
          <p:cNvPicPr>
            <a:picLocks noChangeAspect="1"/>
          </p:cNvPicPr>
          <p:nvPr/>
        </p:nvPicPr>
        <p:blipFill>
          <a:blip r:embed="rId2"/>
          <a:stretch>
            <a:fillRect/>
          </a:stretch>
        </p:blipFill>
        <p:spPr>
          <a:xfrm>
            <a:off x="762000" y="889000"/>
            <a:ext cx="7607300" cy="5067300"/>
          </a:xfrm>
          <a:prstGeom prst="rect">
            <a:avLst/>
          </a:prstGeom>
        </p:spPr>
      </p:pic>
    </p:spTree>
    <p:extLst>
      <p:ext uri="{BB962C8B-B14F-4D97-AF65-F5344CB8AC3E}">
        <p14:creationId xmlns:p14="http://schemas.microsoft.com/office/powerpoint/2010/main" val="447927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2969"/>
            <a:ext cx="8042276" cy="878216"/>
          </a:xfrm>
        </p:spPr>
        <p:txBody>
          <a:bodyPr/>
          <a:lstStyle/>
          <a:p>
            <a:r>
              <a:rPr lang="en-US" dirty="0" smtClean="0"/>
              <a:t>Oversimplification</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18</a:t>
            </a:fld>
            <a:endParaRPr lang="en-US"/>
          </a:p>
        </p:txBody>
      </p:sp>
      <p:pic>
        <p:nvPicPr>
          <p:cNvPr id="5" name="Picture 4" descr="Screen Shot 2014-02-27 at 10.2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888" y="1339710"/>
            <a:ext cx="6384985" cy="4884475"/>
          </a:xfrm>
          <a:prstGeom prst="rect">
            <a:avLst/>
          </a:prstGeom>
        </p:spPr>
      </p:pic>
      <p:sp>
        <p:nvSpPr>
          <p:cNvPr id="6" name="Connector 5"/>
          <p:cNvSpPr/>
          <p:nvPr/>
        </p:nvSpPr>
        <p:spPr>
          <a:xfrm>
            <a:off x="3965281" y="2788484"/>
            <a:ext cx="1183850" cy="325674"/>
          </a:xfrm>
          <a:prstGeom prst="flowChartConnector">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nector 7"/>
          <p:cNvSpPr/>
          <p:nvPr/>
        </p:nvSpPr>
        <p:spPr>
          <a:xfrm>
            <a:off x="5438843" y="4159322"/>
            <a:ext cx="1183850" cy="325674"/>
          </a:xfrm>
          <a:prstGeom prst="flowChartConnector">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p:cNvSpPr/>
          <p:nvPr/>
        </p:nvSpPr>
        <p:spPr>
          <a:xfrm>
            <a:off x="5679139" y="2055927"/>
            <a:ext cx="1632631" cy="307777"/>
          </a:xfrm>
          <a:prstGeom prst="rect">
            <a:avLst/>
          </a:prstGeom>
        </p:spPr>
        <p:txBody>
          <a:bodyPr wrap="square">
            <a:spAutoFit/>
          </a:bodyPr>
          <a:lstStyle/>
          <a:p>
            <a:r>
              <a:rPr lang="en-US" sz="1400" i="1" dirty="0" smtClean="0"/>
              <a:t>Aprile et al. 2006</a:t>
            </a:r>
            <a:endParaRPr lang="en-US" sz="1400" i="1" dirty="0"/>
          </a:p>
        </p:txBody>
      </p:sp>
      <p:sp>
        <p:nvSpPr>
          <p:cNvPr id="10" name="TextBox 9"/>
          <p:cNvSpPr txBox="1"/>
          <p:nvPr/>
        </p:nvSpPr>
        <p:spPr>
          <a:xfrm>
            <a:off x="4104856" y="3182802"/>
            <a:ext cx="2243213" cy="646331"/>
          </a:xfrm>
          <a:prstGeom prst="rect">
            <a:avLst/>
          </a:prstGeom>
          <a:noFill/>
        </p:spPr>
        <p:txBody>
          <a:bodyPr wrap="square" rtlCol="0">
            <a:spAutoFit/>
          </a:bodyPr>
          <a:lstStyle/>
          <a:p>
            <a:r>
              <a:rPr lang="en-US" sz="1200" dirty="0" smtClean="0"/>
              <a:t>These curves are for Co-57 (122 keV). Are they really generic for electron recoils?</a:t>
            </a:r>
            <a:endParaRPr lang="en-US" sz="1200" dirty="0"/>
          </a:p>
        </p:txBody>
      </p:sp>
      <p:sp>
        <p:nvSpPr>
          <p:cNvPr id="11" name="TextBox 10"/>
          <p:cNvSpPr txBox="1"/>
          <p:nvPr/>
        </p:nvSpPr>
        <p:spPr>
          <a:xfrm>
            <a:off x="6313304" y="3298824"/>
            <a:ext cx="741006" cy="369332"/>
          </a:xfrm>
          <a:prstGeom prst="rect">
            <a:avLst/>
          </a:prstGeom>
          <a:noFill/>
        </p:spPr>
        <p:txBody>
          <a:bodyPr wrap="square" rtlCol="0">
            <a:spAutoFit/>
          </a:bodyPr>
          <a:lstStyle/>
          <a:p>
            <a:r>
              <a:rPr lang="en-US" dirty="0" smtClean="0"/>
              <a:t>NO.</a:t>
            </a:r>
            <a:endParaRPr lang="en-US" dirty="0"/>
          </a:p>
        </p:txBody>
      </p:sp>
      <p:sp>
        <p:nvSpPr>
          <p:cNvPr id="12" name="Rectangle 11"/>
          <p:cNvSpPr/>
          <p:nvPr/>
        </p:nvSpPr>
        <p:spPr>
          <a:xfrm>
            <a:off x="7392145" y="3067991"/>
            <a:ext cx="1807640" cy="1200329"/>
          </a:xfrm>
          <a:prstGeom prst="rect">
            <a:avLst/>
          </a:prstGeom>
        </p:spPr>
        <p:txBody>
          <a:bodyPr wrap="square">
            <a:spAutoFit/>
          </a:bodyPr>
          <a:lstStyle/>
          <a:p>
            <a:r>
              <a:rPr lang="en-US" dirty="0"/>
              <a:t>(but to be fair, understanding has evolved since 2006)</a:t>
            </a:r>
          </a:p>
        </p:txBody>
      </p:sp>
    </p:spTree>
    <p:extLst>
      <p:ext uri="{BB962C8B-B14F-4D97-AF65-F5344CB8AC3E}">
        <p14:creationId xmlns:p14="http://schemas.microsoft.com/office/powerpoint/2010/main" val="1025418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CD7572-467B-584F-8A08-C66E93CD0B22}" type="slidenum">
              <a:rPr lang="en-US" smtClean="0"/>
              <a:t>19</a:t>
            </a:fld>
            <a:endParaRPr lang="en-US"/>
          </a:p>
        </p:txBody>
      </p:sp>
      <p:pic>
        <p:nvPicPr>
          <p:cNvPr id="5" name="Picture 4" descr="ElectricField.jpg"/>
          <p:cNvPicPr>
            <a:picLocks noChangeAspect="1"/>
          </p:cNvPicPr>
          <p:nvPr/>
        </p:nvPicPr>
        <p:blipFill>
          <a:blip r:embed="rId2" cstate="print"/>
          <a:stretch>
            <a:fillRect/>
          </a:stretch>
        </p:blipFill>
        <p:spPr>
          <a:xfrm>
            <a:off x="152400" y="0"/>
            <a:ext cx="8885208" cy="6824869"/>
          </a:xfrm>
          <a:prstGeom prst="rect">
            <a:avLst/>
          </a:prstGeom>
        </p:spPr>
      </p:pic>
      <p:sp>
        <p:nvSpPr>
          <p:cNvPr id="7" name="Slide Number Placeholder 3"/>
          <p:cNvSpPr txBox="1">
            <a:spLocks/>
          </p:cNvSpPr>
          <p:nvPr/>
        </p:nvSpPr>
        <p:spPr>
          <a:xfrm>
            <a:off x="7895830" y="6273619"/>
            <a:ext cx="990600" cy="365125"/>
          </a:xfrm>
          <a:prstGeom prst="rect">
            <a:avLst/>
          </a:prstGeom>
        </p:spPr>
        <p:txBody>
          <a:bodyPr vert="horz" lIns="91440" tIns="45720" rIns="91440" bIns="45720" rtlCol="0" anchor="ctr"/>
          <a:lstStyle>
            <a:defPPr>
              <a:defRPr lang="en-US"/>
            </a:defPPr>
            <a:lvl1pPr marL="0" algn="r" defTabSz="457200" rtl="0" eaLnBrk="1" latinLnBrk="0" hangingPunct="1">
              <a:defRPr sz="36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CD7572-467B-584F-8A08-C66E93CD0B22}" type="slidenum">
              <a:rPr lang="en-US" smtClean="0">
                <a:solidFill>
                  <a:schemeClr val="tx2"/>
                </a:solidFill>
              </a:rPr>
              <a:pPr/>
              <a:t>19</a:t>
            </a:fld>
            <a:endParaRPr lang="en-US" dirty="0">
              <a:solidFill>
                <a:schemeClr val="tx2"/>
              </a:solidFill>
            </a:endParaRPr>
          </a:p>
        </p:txBody>
      </p:sp>
    </p:spTree>
    <p:extLst>
      <p:ext uri="{BB962C8B-B14F-4D97-AF65-F5344CB8AC3E}">
        <p14:creationId xmlns:p14="http://schemas.microsoft.com/office/powerpoint/2010/main" val="973251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1336"/>
            <a:ext cx="8042276" cy="1336956"/>
          </a:xfrm>
        </p:spPr>
        <p:txBody>
          <a:bodyPr/>
          <a:lstStyle/>
          <a:p>
            <a:r>
              <a:rPr lang="en-US" dirty="0" smtClean="0"/>
              <a:t>Why These Elements?</a:t>
            </a:r>
            <a:endParaRPr lang="en-US" dirty="0"/>
          </a:p>
        </p:txBody>
      </p:sp>
      <p:sp>
        <p:nvSpPr>
          <p:cNvPr id="3" name="Content Placeholder 2"/>
          <p:cNvSpPr>
            <a:spLocks noGrp="1"/>
          </p:cNvSpPr>
          <p:nvPr>
            <p:ph idx="1"/>
          </p:nvPr>
        </p:nvSpPr>
        <p:spPr>
          <a:xfrm>
            <a:off x="583603" y="1270953"/>
            <a:ext cx="8042276" cy="5181616"/>
          </a:xfrm>
        </p:spPr>
        <p:txBody>
          <a:bodyPr>
            <a:normAutofit lnSpcReduction="10000"/>
          </a:bodyPr>
          <a:lstStyle/>
          <a:p>
            <a:r>
              <a:rPr lang="en-US" dirty="0" smtClean="0"/>
              <a:t>Well suited to the </a:t>
            </a:r>
            <a:r>
              <a:rPr lang="en-US" b="1" dirty="0" smtClean="0"/>
              <a:t>direct detection of dark matter </a:t>
            </a:r>
          </a:p>
          <a:p>
            <a:pPr lvl="1"/>
            <a:r>
              <a:rPr lang="en-US" dirty="0" smtClean="0"/>
              <a:t>Xenon and argon both used, in both large dark matter experiments and small-scale calibration efforts</a:t>
            </a:r>
          </a:p>
          <a:p>
            <a:pPr lvl="1"/>
            <a:r>
              <a:rPr lang="en-US" dirty="0" smtClean="0"/>
              <a:t>1- and 2-phase, and zero and non-zero field (TPCs)</a:t>
            </a:r>
          </a:p>
          <a:p>
            <a:r>
              <a:rPr lang="en-US" dirty="0" smtClean="0"/>
              <a:t>Broad, compelling ν physics programs, like LBNE</a:t>
            </a:r>
          </a:p>
          <a:p>
            <a:pPr lvl="1"/>
            <a:r>
              <a:rPr lang="en-US" dirty="0" smtClean="0"/>
              <a:t>Neutrinoless double-beta decay (</a:t>
            </a:r>
            <a:r>
              <a:rPr lang="en-US" baseline="30000" dirty="0" smtClean="0"/>
              <a:t>136</a:t>
            </a:r>
            <a:r>
              <a:rPr lang="en-US" dirty="0" smtClean="0"/>
              <a:t>Xe): EXO, NEXT</a:t>
            </a:r>
          </a:p>
          <a:p>
            <a:pPr lvl="1"/>
            <a:r>
              <a:rPr lang="en-US" dirty="0"/>
              <a:t>Coherent </a:t>
            </a:r>
            <a:r>
              <a:rPr lang="en-US" dirty="0" smtClean="0"/>
              <a:t>ν-scattering, </a:t>
            </a:r>
            <a:r>
              <a:rPr lang="en-US" dirty="0"/>
              <a:t>and reactor monitoring: </a:t>
            </a:r>
            <a:r>
              <a:rPr lang="en-US" dirty="0" smtClean="0"/>
              <a:t>RED</a:t>
            </a:r>
          </a:p>
          <a:p>
            <a:r>
              <a:rPr lang="en-US" dirty="0" smtClean="0"/>
              <a:t>PET scans for medical applications (511 keV γ’s)</a:t>
            </a:r>
          </a:p>
          <a:p>
            <a:r>
              <a:rPr lang="en-US" dirty="0" smtClean="0"/>
              <a:t>μ</a:t>
            </a:r>
            <a:r>
              <a:rPr lang="en-US" sz="3600" b="1" baseline="30000" dirty="0" smtClean="0"/>
              <a:t>- </a:t>
            </a:r>
            <a:r>
              <a:rPr lang="en-US" dirty="0" smtClean="0"/>
              <a:t>=&gt; e</a:t>
            </a:r>
            <a:r>
              <a:rPr lang="en-US" sz="3600" b="1" baseline="30000" dirty="0" smtClean="0"/>
              <a:t>-</a:t>
            </a:r>
            <a:r>
              <a:rPr lang="en-US" dirty="0" smtClean="0"/>
              <a:t> + γ (evidence of new physics): MEG</a:t>
            </a:r>
          </a:p>
          <a:p>
            <a:r>
              <a:rPr lang="en-US" dirty="0" smtClean="0"/>
              <a:t>Sensitive to nuclear recoil (NR) and electron recoils (ER) detecting photoelectrons (phe) in PMTs</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2</a:t>
            </a:fld>
            <a:endParaRPr lang="en-US" dirty="0"/>
          </a:p>
        </p:txBody>
      </p:sp>
    </p:spTree>
    <p:extLst>
      <p:ext uri="{BB962C8B-B14F-4D97-AF65-F5344CB8AC3E}">
        <p14:creationId xmlns:p14="http://schemas.microsoft.com/office/powerpoint/2010/main" val="1716802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0606"/>
          </a:xfrm>
        </p:spPr>
        <p:txBody>
          <a:bodyPr/>
          <a:lstStyle/>
          <a:p>
            <a:r>
              <a:rPr lang="en-US" dirty="0" smtClean="0"/>
              <a:t>Can NEST do Argon?</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20</a:t>
            </a:fld>
            <a:endParaRPr lang="en-US"/>
          </a:p>
        </p:txBody>
      </p:sp>
      <p:pic>
        <p:nvPicPr>
          <p:cNvPr id="6" name="Picture 5" descr="Screen Shot 2014-02-28 at 10.50.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24" y="1407211"/>
            <a:ext cx="7049377" cy="4691523"/>
          </a:xfrm>
          <a:prstGeom prst="rect">
            <a:avLst/>
          </a:prstGeom>
        </p:spPr>
      </p:pic>
      <p:sp>
        <p:nvSpPr>
          <p:cNvPr id="7" name="Rectangle 6"/>
          <p:cNvSpPr/>
          <p:nvPr/>
        </p:nvSpPr>
        <p:spPr>
          <a:xfrm>
            <a:off x="7529456" y="1651145"/>
            <a:ext cx="1807640" cy="1477328"/>
          </a:xfrm>
          <a:prstGeom prst="rect">
            <a:avLst/>
          </a:prstGeom>
        </p:spPr>
        <p:txBody>
          <a:bodyPr wrap="square">
            <a:spAutoFit/>
          </a:bodyPr>
          <a:lstStyle/>
          <a:p>
            <a:r>
              <a:rPr lang="en-US" dirty="0" smtClean="0"/>
              <a:t>NEST as hollow points and dashed lines (same colors)</a:t>
            </a:r>
            <a:endParaRPr lang="en-US" dirty="0"/>
          </a:p>
        </p:txBody>
      </p:sp>
      <p:sp>
        <p:nvSpPr>
          <p:cNvPr id="8" name="Rectangle 7"/>
          <p:cNvSpPr/>
          <p:nvPr/>
        </p:nvSpPr>
        <p:spPr>
          <a:xfrm>
            <a:off x="4180440" y="3674158"/>
            <a:ext cx="2358954" cy="461665"/>
          </a:xfrm>
          <a:prstGeom prst="rect">
            <a:avLst/>
          </a:prstGeom>
        </p:spPr>
        <p:txBody>
          <a:bodyPr wrap="square">
            <a:spAutoFit/>
          </a:bodyPr>
          <a:lstStyle/>
          <a:p>
            <a:r>
              <a:rPr lang="en-US" sz="2400" dirty="0" smtClean="0"/>
              <a:t>PRELIMINARY</a:t>
            </a:r>
            <a:endParaRPr lang="en-US" sz="2400" dirty="0"/>
          </a:p>
        </p:txBody>
      </p:sp>
      <p:sp>
        <p:nvSpPr>
          <p:cNvPr id="9" name="Rectangle 8"/>
          <p:cNvSpPr/>
          <p:nvPr/>
        </p:nvSpPr>
        <p:spPr>
          <a:xfrm>
            <a:off x="2271095" y="4534137"/>
            <a:ext cx="1632631" cy="738664"/>
          </a:xfrm>
          <a:prstGeom prst="rect">
            <a:avLst/>
          </a:prstGeom>
        </p:spPr>
        <p:txBody>
          <a:bodyPr wrap="square">
            <a:spAutoFit/>
          </a:bodyPr>
          <a:lstStyle/>
          <a:p>
            <a:r>
              <a:rPr lang="en-US" sz="1400" i="1" dirty="0" smtClean="0"/>
              <a:t>See talk by SCENE collaboration</a:t>
            </a:r>
            <a:endParaRPr lang="en-US" sz="1400" i="1" dirty="0"/>
          </a:p>
        </p:txBody>
      </p:sp>
      <p:sp>
        <p:nvSpPr>
          <p:cNvPr id="10" name="Rectangle 9"/>
          <p:cNvSpPr/>
          <p:nvPr/>
        </p:nvSpPr>
        <p:spPr>
          <a:xfrm>
            <a:off x="3644582" y="1760815"/>
            <a:ext cx="1807640" cy="646331"/>
          </a:xfrm>
          <a:prstGeom prst="rect">
            <a:avLst/>
          </a:prstGeom>
        </p:spPr>
        <p:txBody>
          <a:bodyPr wrap="square">
            <a:spAutoFit/>
          </a:bodyPr>
          <a:lstStyle/>
          <a:p>
            <a:r>
              <a:rPr lang="en-US" dirty="0" smtClean="0"/>
              <a:t>Few “free” parameters</a:t>
            </a:r>
            <a:endParaRPr lang="en-US" dirty="0"/>
          </a:p>
        </p:txBody>
      </p:sp>
      <p:sp>
        <p:nvSpPr>
          <p:cNvPr id="11" name="Rectangle 10"/>
          <p:cNvSpPr/>
          <p:nvPr/>
        </p:nvSpPr>
        <p:spPr>
          <a:xfrm>
            <a:off x="7079906" y="3916043"/>
            <a:ext cx="1597465" cy="923330"/>
          </a:xfrm>
          <a:prstGeom prst="rect">
            <a:avLst/>
          </a:prstGeom>
        </p:spPr>
        <p:txBody>
          <a:bodyPr wrap="square">
            <a:spAutoFit/>
          </a:bodyPr>
          <a:lstStyle/>
          <a:p>
            <a:r>
              <a:rPr lang="en-US" dirty="0" smtClean="0"/>
              <a:t>Perfect? No, but this was a first stab..</a:t>
            </a:r>
            <a:endParaRPr lang="en-US" dirty="0"/>
          </a:p>
        </p:txBody>
      </p:sp>
    </p:spTree>
    <p:extLst>
      <p:ext uri="{BB962C8B-B14F-4D97-AF65-F5344CB8AC3E}">
        <p14:creationId xmlns:p14="http://schemas.microsoft.com/office/powerpoint/2010/main" val="918687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0478"/>
          </a:xfrm>
        </p:spPr>
        <p:txBody>
          <a:bodyPr/>
          <a:lstStyle/>
          <a:p>
            <a:r>
              <a:rPr lang="en-US" dirty="0" smtClean="0"/>
              <a:t>SUMMARY</a:t>
            </a:r>
            <a:endParaRPr lang="en-US" dirty="0"/>
          </a:p>
        </p:txBody>
      </p:sp>
      <p:sp>
        <p:nvSpPr>
          <p:cNvPr id="3" name="Content Placeholder 2"/>
          <p:cNvSpPr>
            <a:spLocks noGrp="1"/>
          </p:cNvSpPr>
          <p:nvPr>
            <p:ph idx="1"/>
          </p:nvPr>
        </p:nvSpPr>
        <p:spPr>
          <a:xfrm>
            <a:off x="635095" y="896600"/>
            <a:ext cx="8042276" cy="5676098"/>
          </a:xfrm>
        </p:spPr>
        <p:txBody>
          <a:bodyPr>
            <a:normAutofit fontScale="92500"/>
          </a:bodyPr>
          <a:lstStyle/>
          <a:p>
            <a:pPr marL="347472">
              <a:spcBef>
                <a:spcPts val="0"/>
              </a:spcBef>
            </a:pPr>
            <a:r>
              <a:rPr lang="en-US" dirty="0"/>
              <a:t>Simulation model and code NEST has a firm grasp of </a:t>
            </a:r>
            <a:r>
              <a:rPr lang="en-US" dirty="0" smtClean="0"/>
              <a:t>the microphysics relevant for liquid nobles</a:t>
            </a:r>
          </a:p>
          <a:p>
            <a:pPr marL="347472">
              <a:spcBef>
                <a:spcPts val="0"/>
              </a:spcBef>
            </a:pPr>
            <a:r>
              <a:rPr lang="en-US" dirty="0"/>
              <a:t>Though NEST does not track individual atoms or excimers, it is close to first principles, considering the excitation, ionization, and recombination physics, resorting to empirical interpolations as indirect </a:t>
            </a:r>
            <a:r>
              <a:rPr lang="en-US" dirty="0" smtClean="0"/>
              <a:t>fits</a:t>
            </a:r>
            <a:endParaRPr lang="en-US" dirty="0"/>
          </a:p>
          <a:p>
            <a:pPr marL="347472">
              <a:spcBef>
                <a:spcPts val="0"/>
              </a:spcBef>
            </a:pPr>
            <a:r>
              <a:rPr lang="en-US" dirty="0"/>
              <a:t>Extensive empirical verification against past data undertaken using multiple </a:t>
            </a:r>
            <a:r>
              <a:rPr lang="en-US" dirty="0" smtClean="0"/>
              <a:t>works, but focus on Dahl.</a:t>
            </a:r>
            <a:endParaRPr lang="en-US" dirty="0"/>
          </a:p>
          <a:p>
            <a:pPr marL="347472">
              <a:spcBef>
                <a:spcPts val="0"/>
              </a:spcBef>
            </a:pPr>
            <a:r>
              <a:rPr lang="en-US" dirty="0"/>
              <a:t>Liquid xenon is essentially finished, but there is still work being done for liquid </a:t>
            </a:r>
            <a:r>
              <a:rPr lang="en-US" dirty="0" smtClean="0"/>
              <a:t>argon</a:t>
            </a:r>
            <a:endParaRPr lang="en-US" dirty="0"/>
          </a:p>
          <a:p>
            <a:pPr marL="347472">
              <a:spcBef>
                <a:spcPts val="0"/>
              </a:spcBef>
            </a:pPr>
            <a:r>
              <a:rPr lang="en-US" dirty="0"/>
              <a:t>User-editable code for the entire community </a:t>
            </a:r>
          </a:p>
          <a:p>
            <a:pPr marL="347472">
              <a:spcBef>
                <a:spcPts val="0"/>
              </a:spcBef>
            </a:pPr>
            <a:r>
              <a:rPr lang="en-US" dirty="0"/>
              <a:t>Our understanding of the microphysics is only as good as the best data. Models are beautiful but nature </a:t>
            </a:r>
            <a:r>
              <a:rPr lang="en-US" dirty="0" smtClean="0"/>
              <a:t>is tricky</a:t>
            </a:r>
            <a:r>
              <a:rPr lang="en-US" dirty="0"/>
              <a:t>. NEST is constantly </a:t>
            </a:r>
            <a:r>
              <a:rPr lang="en-US" dirty="0" smtClean="0"/>
              <a:t>improving</a:t>
            </a:r>
          </a:p>
          <a:p>
            <a:pPr marL="347472">
              <a:spcBef>
                <a:spcPts val="0"/>
              </a:spcBef>
            </a:pPr>
            <a:r>
              <a:rPr lang="en-US" dirty="0" smtClean="0"/>
              <a:t>Many criticisms of NEST, particularly when it comes to xenon, evaporate when confronted with the FACTS.</a:t>
            </a:r>
            <a:endParaRPr lang="en-US" dirty="0"/>
          </a:p>
          <a:p>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21</a:t>
            </a:fld>
            <a:endParaRPr lang="en-US"/>
          </a:p>
        </p:txBody>
      </p:sp>
    </p:spTree>
    <p:extLst>
      <p:ext uri="{BB962C8B-B14F-4D97-AF65-F5344CB8AC3E}">
        <p14:creationId xmlns:p14="http://schemas.microsoft.com/office/powerpoint/2010/main" val="8221197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CD7572-467B-584F-8A08-C66E93CD0B22}" type="slidenum">
              <a:rPr lang="en-US" smtClean="0"/>
              <a:t>22</a:t>
            </a:fld>
            <a:endParaRPr lang="en-US"/>
          </a:p>
        </p:txBody>
      </p:sp>
      <p:pic>
        <p:nvPicPr>
          <p:cNvPr id="5" name="Picture 4" descr="MoneyPlot.jpg"/>
          <p:cNvPicPr>
            <a:picLocks noChangeAspect="1"/>
          </p:cNvPicPr>
          <p:nvPr/>
        </p:nvPicPr>
        <p:blipFill rotWithShape="1">
          <a:blip r:embed="rId2" cstate="print"/>
          <a:srcRect t="-229"/>
          <a:stretch/>
        </p:blipFill>
        <p:spPr>
          <a:xfrm>
            <a:off x="1066800" y="0"/>
            <a:ext cx="7086600" cy="6843954"/>
          </a:xfrm>
          <a:prstGeom prst="rect">
            <a:avLst/>
          </a:prstGeom>
        </p:spPr>
      </p:pic>
    </p:spTree>
    <p:extLst>
      <p:ext uri="{BB962C8B-B14F-4D97-AF65-F5344CB8AC3E}">
        <p14:creationId xmlns:p14="http://schemas.microsoft.com/office/powerpoint/2010/main" val="37817434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874"/>
            <a:ext cx="9143999" cy="1336956"/>
          </a:xfrm>
        </p:spPr>
        <p:txBody>
          <a:bodyPr/>
          <a:lstStyle/>
          <a:p>
            <a:r>
              <a:rPr lang="en-US" dirty="0" smtClean="0"/>
              <a:t>The Recombination Fluctuations</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23</a:t>
            </a:fld>
            <a:endParaRPr lang="en-US"/>
          </a:p>
        </p:txBody>
      </p:sp>
      <p:pic>
        <p:nvPicPr>
          <p:cNvPr id="5" name="Picture 4"/>
          <p:cNvPicPr>
            <a:picLocks noChangeAspect="1" noChangeArrowheads="1"/>
          </p:cNvPicPr>
          <p:nvPr/>
        </p:nvPicPr>
        <p:blipFill>
          <a:blip r:embed="rId2" cstate="print"/>
          <a:srcRect/>
          <a:stretch>
            <a:fillRect/>
          </a:stretch>
        </p:blipFill>
        <p:spPr bwMode="auto">
          <a:xfrm>
            <a:off x="975431" y="1042993"/>
            <a:ext cx="6844323" cy="5561013"/>
          </a:xfrm>
          <a:prstGeom prst="rect">
            <a:avLst/>
          </a:prstGeom>
          <a:noFill/>
          <a:ln w="9525">
            <a:noFill/>
            <a:miter lim="800000"/>
            <a:headEnd/>
            <a:tailEnd/>
          </a:ln>
          <a:effectLst/>
        </p:spPr>
      </p:pic>
    </p:spTree>
    <p:extLst>
      <p:ext uri="{BB962C8B-B14F-4D97-AF65-F5344CB8AC3E}">
        <p14:creationId xmlns:p14="http://schemas.microsoft.com/office/powerpoint/2010/main" val="22991006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59026"/>
            <a:ext cx="8042276" cy="1336956"/>
          </a:xfrm>
        </p:spPr>
        <p:txBody>
          <a:bodyPr/>
          <a:lstStyle/>
          <a:p>
            <a:r>
              <a:rPr lang="en-US" dirty="0" smtClean="0"/>
              <a:t>Energy Resolution: EXO</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24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69986" y="1068752"/>
            <a:ext cx="5676900" cy="54483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5408248" y="877930"/>
            <a:ext cx="3276600" cy="2072378"/>
          </a:xfrm>
          <a:prstGeom prst="rect">
            <a:avLst/>
          </a:prstGeom>
          <a:noFill/>
          <a:ln w="9525">
            <a:noFill/>
            <a:miter lim="800000"/>
            <a:headEnd/>
            <a:tailEnd/>
          </a:ln>
        </p:spPr>
      </p:pic>
      <p:sp>
        <p:nvSpPr>
          <p:cNvPr id="7" name="TextBox 6"/>
          <p:cNvSpPr txBox="1"/>
          <p:nvPr/>
        </p:nvSpPr>
        <p:spPr>
          <a:xfrm>
            <a:off x="4396142" y="5420415"/>
            <a:ext cx="1631995" cy="276999"/>
          </a:xfrm>
          <a:prstGeom prst="rect">
            <a:avLst/>
          </a:prstGeom>
          <a:noFill/>
        </p:spPr>
        <p:txBody>
          <a:bodyPr wrap="square" rtlCol="0">
            <a:spAutoFit/>
          </a:bodyPr>
          <a:lstStyle/>
          <a:p>
            <a:r>
              <a:rPr lang="en-US" sz="1200" dirty="0" smtClean="0"/>
              <a:t>P.S. Barbeau</a:t>
            </a:r>
            <a:endParaRPr lang="en-US" sz="1200" dirty="0"/>
          </a:p>
        </p:txBody>
      </p:sp>
      <p:sp>
        <p:nvSpPr>
          <p:cNvPr id="8" name="TextBox 7"/>
          <p:cNvSpPr txBox="1"/>
          <p:nvPr/>
        </p:nvSpPr>
        <p:spPr>
          <a:xfrm>
            <a:off x="1312980" y="2102903"/>
            <a:ext cx="838200" cy="461665"/>
          </a:xfrm>
          <a:prstGeom prst="rect">
            <a:avLst/>
          </a:prstGeom>
          <a:noFill/>
        </p:spPr>
        <p:txBody>
          <a:bodyPr wrap="square" rtlCol="0">
            <a:spAutoFit/>
          </a:bodyPr>
          <a:lstStyle/>
          <a:p>
            <a:r>
              <a:rPr lang="en-US" sz="2400" b="1" dirty="0" smtClean="0"/>
              <a:t>EXO</a:t>
            </a:r>
            <a:endParaRPr lang="en-US" sz="2400" b="1" dirty="0"/>
          </a:p>
        </p:txBody>
      </p:sp>
      <p:sp>
        <p:nvSpPr>
          <p:cNvPr id="9" name="TextBox 8"/>
          <p:cNvSpPr txBox="1"/>
          <p:nvPr/>
        </p:nvSpPr>
        <p:spPr>
          <a:xfrm>
            <a:off x="6174152" y="1633420"/>
            <a:ext cx="1371600" cy="646331"/>
          </a:xfrm>
          <a:prstGeom prst="rect">
            <a:avLst/>
          </a:prstGeom>
          <a:noFill/>
        </p:spPr>
        <p:txBody>
          <a:bodyPr wrap="square" rtlCol="0">
            <a:spAutoFit/>
          </a:bodyPr>
          <a:lstStyle/>
          <a:p>
            <a:r>
              <a:rPr lang="en-US" sz="1200" dirty="0" smtClean="0"/>
              <a:t>(not simulating the full BG spectrum).</a:t>
            </a:r>
            <a:endParaRPr lang="en-US" sz="1200" dirty="0"/>
          </a:p>
        </p:txBody>
      </p:sp>
      <p:sp>
        <p:nvSpPr>
          <p:cNvPr id="10" name="Content Placeholder 2"/>
          <p:cNvSpPr>
            <a:spLocks noGrp="1"/>
          </p:cNvSpPr>
          <p:nvPr>
            <p:ph sz="quarter" idx="1"/>
          </p:nvPr>
        </p:nvSpPr>
        <p:spPr>
          <a:xfrm>
            <a:off x="5675924" y="3046047"/>
            <a:ext cx="3124200" cy="3575207"/>
          </a:xfrm>
        </p:spPr>
        <p:txBody>
          <a:bodyPr>
            <a:noAutofit/>
          </a:bodyPr>
          <a:lstStyle/>
          <a:p>
            <a:r>
              <a:rPr lang="en-US" sz="1800" dirty="0" smtClean="0"/>
              <a:t>Prediction for a field never studied before (376 V/cm) and a new energy (2.6 MeV gammas, whereas NEST vetted at 0.57)</a:t>
            </a:r>
          </a:p>
          <a:p>
            <a:r>
              <a:rPr lang="en-US" sz="1800" dirty="0" smtClean="0"/>
              <a:t>The recombination fluctuations modeled as worse than binomial with a field-dependent Fano-like factor (big) </a:t>
            </a:r>
          </a:p>
        </p:txBody>
      </p:sp>
    </p:spTree>
    <p:extLst>
      <p:ext uri="{BB962C8B-B14F-4D97-AF65-F5344CB8AC3E}">
        <p14:creationId xmlns:p14="http://schemas.microsoft.com/office/powerpoint/2010/main" val="24123553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CD7572-467B-584F-8A08-C66E93CD0B22}" type="slidenum">
              <a:rPr lang="en-US" smtClean="0"/>
              <a:t>25</a:t>
            </a:fld>
            <a:endParaRPr lang="en-US"/>
          </a:p>
        </p:txBody>
      </p:sp>
      <p:pic>
        <p:nvPicPr>
          <p:cNvPr id="5" name="Picture 4" descr="Screen Shot 2014-02-28 at 11.29.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2" y="1270000"/>
            <a:ext cx="8888506" cy="4304014"/>
          </a:xfrm>
          <a:prstGeom prst="rect">
            <a:avLst/>
          </a:prstGeom>
        </p:spPr>
      </p:pic>
      <p:sp>
        <p:nvSpPr>
          <p:cNvPr id="6" name="TextBox 5"/>
          <p:cNvSpPr txBox="1"/>
          <p:nvPr/>
        </p:nvSpPr>
        <p:spPr>
          <a:xfrm>
            <a:off x="8238610" y="5131167"/>
            <a:ext cx="649895"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42746624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1336"/>
            <a:ext cx="8042276" cy="1336956"/>
          </a:xfrm>
        </p:spPr>
        <p:txBody>
          <a:bodyPr/>
          <a:lstStyle/>
          <a:p>
            <a:r>
              <a:rPr lang="en-US" dirty="0" smtClean="0"/>
              <a:t>Variation in </a:t>
            </a:r>
            <a:r>
              <a:rPr lang="en-US" dirty="0" smtClean="0">
                <a:latin typeface="Chancery"/>
                <a:cs typeface="Chancery"/>
              </a:rPr>
              <a:t>L</a:t>
            </a:r>
            <a:r>
              <a:rPr lang="en-US" dirty="0" smtClean="0"/>
              <a:t> Factor</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26</a:t>
            </a:fld>
            <a:endParaRPr lang="en-US"/>
          </a:p>
        </p:txBody>
      </p:sp>
      <p:pic>
        <p:nvPicPr>
          <p:cNvPr id="5" name="Picture 4" descr="130729_Leff_LindVsMe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512" y="1115232"/>
            <a:ext cx="6479616" cy="5181255"/>
          </a:xfrm>
          <a:prstGeom prst="rect">
            <a:avLst/>
          </a:prstGeom>
        </p:spPr>
      </p:pic>
      <p:sp>
        <p:nvSpPr>
          <p:cNvPr id="6" name="TextBox 5"/>
          <p:cNvSpPr txBox="1"/>
          <p:nvPr/>
        </p:nvSpPr>
        <p:spPr>
          <a:xfrm>
            <a:off x="2378552" y="2335481"/>
            <a:ext cx="1651788" cy="276999"/>
          </a:xfrm>
          <a:prstGeom prst="rect">
            <a:avLst/>
          </a:prstGeom>
          <a:noFill/>
        </p:spPr>
        <p:txBody>
          <a:bodyPr wrap="square" rtlCol="0">
            <a:spAutoFit/>
          </a:bodyPr>
          <a:lstStyle/>
          <a:p>
            <a:r>
              <a:rPr lang="en-US" sz="1200" dirty="0" smtClean="0"/>
              <a:t>A. Manalaysay</a:t>
            </a:r>
            <a:endParaRPr lang="en-US" sz="1200" dirty="0"/>
          </a:p>
        </p:txBody>
      </p:sp>
      <p:sp>
        <p:nvSpPr>
          <p:cNvPr id="7" name="TextBox 6"/>
          <p:cNvSpPr txBox="1"/>
          <p:nvPr/>
        </p:nvSpPr>
        <p:spPr>
          <a:xfrm rot="19610185">
            <a:off x="6702401" y="2115533"/>
            <a:ext cx="976712" cy="369332"/>
          </a:xfrm>
          <a:prstGeom prst="rect">
            <a:avLst/>
          </a:prstGeom>
          <a:solidFill>
            <a:schemeClr val="bg1"/>
          </a:solidFill>
        </p:spPr>
        <p:txBody>
          <a:bodyPr wrap="none" rtlCol="0">
            <a:spAutoFit/>
          </a:bodyPr>
          <a:lstStyle/>
          <a:p>
            <a:r>
              <a:rPr lang="en-US" dirty="0"/>
              <a:t>k</a:t>
            </a:r>
            <a:r>
              <a:rPr lang="en-US" dirty="0" smtClean="0"/>
              <a:t> = </a:t>
            </a:r>
            <a:r>
              <a:rPr lang="en-US" sz="1600" dirty="0" smtClean="0"/>
              <a:t>0.166</a:t>
            </a:r>
            <a:endParaRPr lang="en-US" sz="1600" dirty="0"/>
          </a:p>
        </p:txBody>
      </p:sp>
    </p:spTree>
    <p:extLst>
      <p:ext uri="{BB962C8B-B14F-4D97-AF65-F5344CB8AC3E}">
        <p14:creationId xmlns:p14="http://schemas.microsoft.com/office/powerpoint/2010/main" val="30619972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5964"/>
            <a:ext cx="9143999" cy="1336956"/>
          </a:xfrm>
        </p:spPr>
        <p:txBody>
          <a:bodyPr/>
          <a:lstStyle/>
          <a:p>
            <a:r>
              <a:rPr lang="en-US" sz="4400" dirty="0" smtClean="0"/>
              <a:t>NR Scintillation Yield</a:t>
            </a:r>
            <a:endParaRPr lang="en-US" sz="4400" dirty="0"/>
          </a:p>
        </p:txBody>
      </p:sp>
      <p:sp>
        <p:nvSpPr>
          <p:cNvPr id="12" name="Slide Number Placeholder 11"/>
          <p:cNvSpPr>
            <a:spLocks noGrp="1"/>
          </p:cNvSpPr>
          <p:nvPr>
            <p:ph type="sldNum" sz="quarter" idx="12"/>
          </p:nvPr>
        </p:nvSpPr>
        <p:spPr/>
        <p:txBody>
          <a:bodyPr/>
          <a:lstStyle/>
          <a:p>
            <a:fld id="{DACD7572-467B-584F-8A08-C66E93CD0B22}" type="slidenum">
              <a:rPr lang="en-US" smtClean="0"/>
              <a:t>27</a:t>
            </a:fld>
            <a:endParaRPr lang="en-US"/>
          </a:p>
        </p:txBody>
      </p:sp>
      <p:pic>
        <p:nvPicPr>
          <p:cNvPr id="4" name="Picture 3" descr="LeffCompFig.pdf"/>
          <p:cNvPicPr>
            <a:picLocks noChangeAspect="1"/>
          </p:cNvPicPr>
          <p:nvPr/>
        </p:nvPicPr>
        <p:blipFill rotWithShape="1">
          <a:blip r:embed="rId2">
            <a:extLst>
              <a:ext uri="{28A0092B-C50C-407E-A947-70E740481C1C}">
                <a14:useLocalDpi xmlns:a14="http://schemas.microsoft.com/office/drawing/2010/main" val="0"/>
              </a:ext>
            </a:extLst>
          </a:blip>
          <a:srcRect l="5377" t="1874" b="45752"/>
          <a:stretch/>
        </p:blipFill>
        <p:spPr>
          <a:xfrm>
            <a:off x="716279" y="713071"/>
            <a:ext cx="7810145" cy="5956158"/>
          </a:xfrm>
          <a:prstGeom prst="rect">
            <a:avLst/>
          </a:prstGeom>
        </p:spPr>
      </p:pic>
      <p:pic>
        <p:nvPicPr>
          <p:cNvPr id="10" name="Picture 9" descr="LeffCompFig.pdf"/>
          <p:cNvPicPr>
            <a:picLocks noChangeAspect="1"/>
          </p:cNvPicPr>
          <p:nvPr/>
        </p:nvPicPr>
        <p:blipFill rotWithShape="1">
          <a:blip r:embed="rId3">
            <a:extLst>
              <a:ext uri="{28A0092B-C50C-407E-A947-70E740481C1C}">
                <a14:useLocalDpi xmlns:a14="http://schemas.microsoft.com/office/drawing/2010/main" val="0"/>
              </a:ext>
            </a:extLst>
          </a:blip>
          <a:srcRect l="6213" t="57550" r="49175" b="23077"/>
          <a:stretch/>
        </p:blipFill>
        <p:spPr>
          <a:xfrm>
            <a:off x="2264734" y="1301425"/>
            <a:ext cx="3089214" cy="1736087"/>
          </a:xfrm>
          <a:prstGeom prst="rect">
            <a:avLst/>
          </a:prstGeom>
        </p:spPr>
      </p:pic>
      <p:pic>
        <p:nvPicPr>
          <p:cNvPr id="15" name="Picture 14" descr="LeffCompFig.pdf"/>
          <p:cNvPicPr>
            <a:picLocks noChangeAspect="1"/>
          </p:cNvPicPr>
          <p:nvPr/>
        </p:nvPicPr>
        <p:blipFill rotWithShape="1">
          <a:blip r:embed="rId4">
            <a:extLst>
              <a:ext uri="{28A0092B-C50C-407E-A947-70E740481C1C}">
                <a14:useLocalDpi xmlns:a14="http://schemas.microsoft.com/office/drawing/2010/main" val="0"/>
              </a:ext>
            </a:extLst>
          </a:blip>
          <a:srcRect l="60595" t="60741" r="13781" b="29288"/>
          <a:stretch/>
        </p:blipFill>
        <p:spPr>
          <a:xfrm>
            <a:off x="4787558" y="4529932"/>
            <a:ext cx="1751840" cy="882222"/>
          </a:xfrm>
          <a:prstGeom prst="rect">
            <a:avLst/>
          </a:prstGeom>
        </p:spPr>
      </p:pic>
    </p:spTree>
    <p:extLst>
      <p:ext uri="{BB962C8B-B14F-4D97-AF65-F5344CB8AC3E}">
        <p14:creationId xmlns:p14="http://schemas.microsoft.com/office/powerpoint/2010/main" val="10906528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YI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16207" y="-310575"/>
            <a:ext cx="6008087" cy="8329061"/>
          </a:xfrm>
          <a:prstGeom prst="rect">
            <a:avLst/>
          </a:prstGeom>
        </p:spPr>
      </p:pic>
      <p:sp>
        <p:nvSpPr>
          <p:cNvPr id="2" name="Title 1"/>
          <p:cNvSpPr>
            <a:spLocks noGrp="1"/>
          </p:cNvSpPr>
          <p:nvPr>
            <p:ph type="title"/>
          </p:nvPr>
        </p:nvSpPr>
        <p:spPr>
          <a:xfrm>
            <a:off x="0" y="-487044"/>
            <a:ext cx="9143999" cy="1336956"/>
          </a:xfrm>
        </p:spPr>
        <p:txBody>
          <a:bodyPr/>
          <a:lstStyle/>
          <a:p>
            <a:r>
              <a:rPr lang="en-US" dirty="0" smtClean="0"/>
              <a:t>NR Ionization Yield</a:t>
            </a:r>
            <a:endParaRPr lang="en-US" dirty="0"/>
          </a:p>
        </p:txBody>
      </p:sp>
      <p:sp>
        <p:nvSpPr>
          <p:cNvPr id="6" name="Rectangle 3"/>
          <p:cNvSpPr>
            <a:spLocks/>
          </p:cNvSpPr>
          <p:nvPr/>
        </p:nvSpPr>
        <p:spPr bwMode="auto">
          <a:xfrm>
            <a:off x="6466191" y="5173688"/>
            <a:ext cx="20704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57799" bIns="0">
            <a:spAutoFit/>
          </a:bodyPr>
          <a:lstStyle/>
          <a:p>
            <a:pPr marL="57150"/>
            <a:r>
              <a:rPr lang="en-US" dirty="0" smtClean="0">
                <a:solidFill>
                  <a:srgbClr val="0000FF"/>
                </a:solidFill>
                <a:ea typeface="ＭＳ Ｐゴシック" charset="0"/>
                <a:cs typeface="Arial Narrow" charset="0"/>
              </a:rPr>
              <a:t>LUX (181 V/cm)</a:t>
            </a:r>
            <a:endParaRPr lang="en-US" dirty="0">
              <a:solidFill>
                <a:srgbClr val="0000FF"/>
              </a:solidFill>
              <a:ea typeface="ＭＳ Ｐゴシック" charset="0"/>
              <a:cs typeface="Arial Narrow" charset="0"/>
            </a:endParaRPr>
          </a:p>
        </p:txBody>
      </p:sp>
      <p:sp>
        <p:nvSpPr>
          <p:cNvPr id="8" name="Line 1"/>
          <p:cNvSpPr>
            <a:spLocks noChangeShapeType="1"/>
          </p:cNvSpPr>
          <p:nvPr/>
        </p:nvSpPr>
        <p:spPr bwMode="auto">
          <a:xfrm>
            <a:off x="3037688" y="1052721"/>
            <a:ext cx="0" cy="4821785"/>
          </a:xfrm>
          <a:prstGeom prst="line">
            <a:avLst/>
          </a:prstGeom>
          <a:noFill/>
          <a:ln w="38100" cap="flat">
            <a:solidFill>
              <a:srgbClr val="999999"/>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 name="Picture 8" descr="QYIY_legend.pdf"/>
          <p:cNvPicPr>
            <a:picLocks noChangeAspect="1"/>
          </p:cNvPicPr>
          <p:nvPr/>
        </p:nvPicPr>
        <p:blipFill rotWithShape="1">
          <a:blip r:embed="rId3">
            <a:extLst>
              <a:ext uri="{28A0092B-C50C-407E-A947-70E740481C1C}">
                <a14:useLocalDpi xmlns:a14="http://schemas.microsoft.com/office/drawing/2010/main" val="0"/>
              </a:ext>
            </a:extLst>
          </a:blip>
          <a:srcRect l="17797" t="18784" r="18718" b="19044"/>
          <a:stretch/>
        </p:blipFill>
        <p:spPr>
          <a:xfrm rot="5400000">
            <a:off x="3949768" y="3091315"/>
            <a:ext cx="1675732" cy="2991902"/>
          </a:xfrm>
          <a:prstGeom prst="rect">
            <a:avLst/>
          </a:prstGeom>
        </p:spPr>
      </p:pic>
      <p:sp>
        <p:nvSpPr>
          <p:cNvPr id="10" name="Rectangle 9"/>
          <p:cNvSpPr>
            <a:spLocks/>
          </p:cNvSpPr>
          <p:nvPr/>
        </p:nvSpPr>
        <p:spPr bwMode="auto">
          <a:xfrm>
            <a:off x="3159692" y="1312483"/>
            <a:ext cx="4072599" cy="2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7799" bIns="0"/>
          <a:lstStyle/>
          <a:p>
            <a:pPr marL="57150"/>
            <a:r>
              <a:rPr lang="en-US" sz="1400" dirty="0" smtClean="0">
                <a:ea typeface="ＭＳ Ｐゴシック" charset="0"/>
                <a:cs typeface="Arial Narrow" charset="0"/>
              </a:rPr>
              <a:t>3.0 keVnr cut-off as with scintillation (LUX)</a:t>
            </a:r>
            <a:endParaRPr lang="en-US" sz="1400" dirty="0">
              <a:ea typeface="ＭＳ Ｐゴシック" charset="0"/>
              <a:cs typeface="Arial Narrow" charset="0"/>
            </a:endParaRPr>
          </a:p>
        </p:txBody>
      </p:sp>
      <p:sp>
        <p:nvSpPr>
          <p:cNvPr id="11" name="Slide Number Placeholder 10"/>
          <p:cNvSpPr>
            <a:spLocks noGrp="1"/>
          </p:cNvSpPr>
          <p:nvPr>
            <p:ph type="sldNum" sz="quarter" idx="12"/>
          </p:nvPr>
        </p:nvSpPr>
        <p:spPr/>
        <p:txBody>
          <a:bodyPr/>
          <a:lstStyle/>
          <a:p>
            <a:fld id="{DACD7572-467B-584F-8A08-C66E93CD0B22}" type="slidenum">
              <a:rPr lang="en-US" smtClean="0"/>
              <a:t>28</a:t>
            </a:fld>
            <a:endParaRPr lang="en-US"/>
          </a:p>
        </p:txBody>
      </p:sp>
      <p:cxnSp>
        <p:nvCxnSpPr>
          <p:cNvPr id="12" name="Straight Arrow Connector 11"/>
          <p:cNvCxnSpPr/>
          <p:nvPr/>
        </p:nvCxnSpPr>
        <p:spPr>
          <a:xfrm flipH="1">
            <a:off x="5189498" y="5148180"/>
            <a:ext cx="8987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3"/>
          <p:cNvSpPr>
            <a:spLocks/>
          </p:cNvSpPr>
          <p:nvPr/>
        </p:nvSpPr>
        <p:spPr bwMode="auto">
          <a:xfrm>
            <a:off x="6048828" y="4972501"/>
            <a:ext cx="2761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57799" bIns="0">
            <a:spAutoFit/>
          </a:bodyPr>
          <a:lstStyle/>
          <a:p>
            <a:pPr marL="57150"/>
            <a:r>
              <a:rPr lang="en-US" dirty="0" smtClean="0">
                <a:solidFill>
                  <a:srgbClr val="36B629"/>
                </a:solidFill>
                <a:ea typeface="ＭＳ Ｐゴシック" charset="0"/>
                <a:cs typeface="Arial Narrow" charset="0"/>
              </a:rPr>
              <a:t>XENON100 (730 V/cm)</a:t>
            </a:r>
            <a:endParaRPr lang="en-US" dirty="0">
              <a:solidFill>
                <a:srgbClr val="36B629"/>
              </a:solidFill>
              <a:ea typeface="ＭＳ Ｐゴシック" charset="0"/>
              <a:cs typeface="Arial Narrow" charset="0"/>
            </a:endParaRPr>
          </a:p>
        </p:txBody>
      </p:sp>
      <p:cxnSp>
        <p:nvCxnSpPr>
          <p:cNvPr id="16" name="Straight Arrow Connector 15"/>
          <p:cNvCxnSpPr/>
          <p:nvPr/>
        </p:nvCxnSpPr>
        <p:spPr>
          <a:xfrm flipH="1">
            <a:off x="5678956" y="5298683"/>
            <a:ext cx="8987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0815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CD7572-467B-584F-8A08-C66E93CD0B22}" type="slidenum">
              <a:rPr lang="en-US" smtClean="0"/>
              <a:t>29</a:t>
            </a:fld>
            <a:endParaRPr lang="en-US"/>
          </a:p>
        </p:txBody>
      </p:sp>
      <p:pic>
        <p:nvPicPr>
          <p:cNvPr id="5" name="Picture 4"/>
          <p:cNvPicPr>
            <a:picLocks noChangeAspect="1" noChangeArrowheads="1"/>
          </p:cNvPicPr>
          <p:nvPr/>
        </p:nvPicPr>
        <p:blipFill>
          <a:blip r:embed="rId2" cstate="print"/>
          <a:srcRect l="7664" t="16993" r="10219" b="8187"/>
          <a:stretch>
            <a:fillRect/>
          </a:stretch>
        </p:blipFill>
        <p:spPr bwMode="auto">
          <a:xfrm>
            <a:off x="0" y="0"/>
            <a:ext cx="4792717" cy="36576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l="15328" t="18954" r="11314" b="7844"/>
          <a:stretch>
            <a:fillRect/>
          </a:stretch>
        </p:blipFill>
        <p:spPr bwMode="auto">
          <a:xfrm>
            <a:off x="4724400" y="0"/>
            <a:ext cx="4419599" cy="3693993"/>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l="8759" t="18301" r="10949" b="4575"/>
          <a:stretch>
            <a:fillRect/>
          </a:stretch>
        </p:blipFill>
        <p:spPr bwMode="auto">
          <a:xfrm>
            <a:off x="457200" y="3581400"/>
            <a:ext cx="3962400" cy="3187931"/>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l="14963" t="18301" r="11679"/>
          <a:stretch>
            <a:fillRect/>
          </a:stretch>
        </p:blipFill>
        <p:spPr bwMode="auto">
          <a:xfrm>
            <a:off x="5029200" y="3581400"/>
            <a:ext cx="3716731" cy="3467100"/>
          </a:xfrm>
          <a:prstGeom prst="rect">
            <a:avLst/>
          </a:prstGeom>
          <a:noFill/>
          <a:ln w="9525">
            <a:noFill/>
            <a:miter lim="800000"/>
            <a:headEnd/>
            <a:tailEnd/>
          </a:ln>
          <a:effectLst/>
        </p:spPr>
      </p:pic>
      <p:sp>
        <p:nvSpPr>
          <p:cNvPr id="9" name="TextBox 8"/>
          <p:cNvSpPr txBox="1"/>
          <p:nvPr/>
        </p:nvSpPr>
        <p:spPr>
          <a:xfrm>
            <a:off x="3081528" y="1069848"/>
            <a:ext cx="609269" cy="274320"/>
          </a:xfrm>
          <a:prstGeom prst="rect">
            <a:avLst/>
          </a:prstGeom>
          <a:noFill/>
        </p:spPr>
        <p:txBody>
          <a:bodyPr wrap="none" rtlCol="0">
            <a:spAutoFit/>
          </a:bodyPr>
          <a:lstStyle/>
          <a:p>
            <a:r>
              <a:rPr lang="en-US" sz="1600" b="1" dirty="0" smtClean="0"/>
              <a:t>NEST</a:t>
            </a:r>
            <a:endParaRPr lang="en-US" sz="1600" b="1" dirty="0"/>
          </a:p>
        </p:txBody>
      </p:sp>
      <p:sp>
        <p:nvSpPr>
          <p:cNvPr id="10" name="TextBox 9"/>
          <p:cNvSpPr txBox="1"/>
          <p:nvPr/>
        </p:nvSpPr>
        <p:spPr>
          <a:xfrm>
            <a:off x="7696200" y="1508760"/>
            <a:ext cx="609269" cy="338554"/>
          </a:xfrm>
          <a:prstGeom prst="rect">
            <a:avLst/>
          </a:prstGeom>
          <a:noFill/>
        </p:spPr>
        <p:txBody>
          <a:bodyPr wrap="none" rtlCol="0">
            <a:spAutoFit/>
          </a:bodyPr>
          <a:lstStyle/>
          <a:p>
            <a:r>
              <a:rPr lang="en-US" sz="1600" b="1" dirty="0" smtClean="0"/>
              <a:t>NEST</a:t>
            </a:r>
            <a:endParaRPr lang="en-US" sz="1600" b="1" dirty="0"/>
          </a:p>
        </p:txBody>
      </p:sp>
      <p:sp>
        <p:nvSpPr>
          <p:cNvPr id="11" name="TextBox 10"/>
          <p:cNvSpPr txBox="1"/>
          <p:nvPr/>
        </p:nvSpPr>
        <p:spPr>
          <a:xfrm>
            <a:off x="3124200" y="4343400"/>
            <a:ext cx="609269" cy="338554"/>
          </a:xfrm>
          <a:prstGeom prst="rect">
            <a:avLst/>
          </a:prstGeom>
          <a:noFill/>
        </p:spPr>
        <p:txBody>
          <a:bodyPr wrap="none" rtlCol="0">
            <a:spAutoFit/>
          </a:bodyPr>
          <a:lstStyle/>
          <a:p>
            <a:r>
              <a:rPr lang="en-US" sz="1600" b="1" dirty="0" smtClean="0"/>
              <a:t>NEST</a:t>
            </a:r>
            <a:endParaRPr lang="en-US" sz="1600" b="1" dirty="0"/>
          </a:p>
        </p:txBody>
      </p:sp>
      <p:sp>
        <p:nvSpPr>
          <p:cNvPr id="12" name="TextBox 11"/>
          <p:cNvSpPr txBox="1"/>
          <p:nvPr/>
        </p:nvSpPr>
        <p:spPr>
          <a:xfrm>
            <a:off x="7391400" y="4309646"/>
            <a:ext cx="609269" cy="338554"/>
          </a:xfrm>
          <a:prstGeom prst="rect">
            <a:avLst/>
          </a:prstGeom>
          <a:noFill/>
        </p:spPr>
        <p:txBody>
          <a:bodyPr wrap="none" rtlCol="0">
            <a:spAutoFit/>
          </a:bodyPr>
          <a:lstStyle/>
          <a:p>
            <a:r>
              <a:rPr lang="en-US" sz="1600" b="1" dirty="0" smtClean="0"/>
              <a:t>NEST</a:t>
            </a:r>
            <a:endParaRPr lang="en-US" sz="1600" b="1" dirty="0"/>
          </a:p>
        </p:txBody>
      </p:sp>
      <p:sp>
        <p:nvSpPr>
          <p:cNvPr id="13" name="TextBox 12"/>
          <p:cNvSpPr txBox="1"/>
          <p:nvPr/>
        </p:nvSpPr>
        <p:spPr>
          <a:xfrm>
            <a:off x="5656386" y="341924"/>
            <a:ext cx="1828800" cy="830997"/>
          </a:xfrm>
          <a:prstGeom prst="rect">
            <a:avLst/>
          </a:prstGeom>
          <a:noFill/>
        </p:spPr>
        <p:txBody>
          <a:bodyPr wrap="square" rtlCol="0">
            <a:spAutoFit/>
          </a:bodyPr>
          <a:lstStyle/>
          <a:p>
            <a:r>
              <a:rPr lang="en-US" sz="1600" dirty="0" smtClean="0"/>
              <a:t>dotted lines for Hitachi, solid for Lindhard</a:t>
            </a:r>
            <a:endParaRPr lang="en-US" sz="1600" dirty="0"/>
          </a:p>
        </p:txBody>
      </p:sp>
    </p:spTree>
    <p:extLst>
      <p:ext uri="{BB962C8B-B14F-4D97-AF65-F5344CB8AC3E}">
        <p14:creationId xmlns:p14="http://schemas.microsoft.com/office/powerpoint/2010/main" val="4251110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2012"/>
            <a:ext cx="8042276" cy="1336956"/>
          </a:xfrm>
        </p:spPr>
        <p:txBody>
          <a:bodyPr/>
          <a:lstStyle/>
          <a:p>
            <a:r>
              <a:rPr lang="en-US" dirty="0" smtClean="0"/>
              <a:t>Noble Element Physics</a:t>
            </a:r>
            <a:endParaRPr lang="en-US" dirty="0"/>
          </a:p>
        </p:txBody>
      </p:sp>
      <p:sp>
        <p:nvSpPr>
          <p:cNvPr id="3" name="Content Placeholder 2"/>
          <p:cNvSpPr>
            <a:spLocks noGrp="1"/>
          </p:cNvSpPr>
          <p:nvPr>
            <p:ph idx="1"/>
          </p:nvPr>
        </p:nvSpPr>
        <p:spPr>
          <a:xfrm>
            <a:off x="608515" y="1070879"/>
            <a:ext cx="7811396" cy="2670239"/>
          </a:xfrm>
        </p:spPr>
        <p:txBody>
          <a:bodyPr>
            <a:normAutofit lnSpcReduction="10000"/>
          </a:bodyPr>
          <a:lstStyle/>
          <a:p>
            <a:r>
              <a:rPr lang="en-US" dirty="0" smtClean="0"/>
              <a:t>Energy </a:t>
            </a:r>
            <a:r>
              <a:rPr lang="en-US" dirty="0"/>
              <a:t>≠ </a:t>
            </a:r>
            <a:r>
              <a:rPr lang="en-US" dirty="0" smtClean="0"/>
              <a:t>S1: </a:t>
            </a:r>
            <a:r>
              <a:rPr lang="en-US" dirty="0"/>
              <a:t>e</a:t>
            </a:r>
            <a:r>
              <a:rPr lang="en-US" dirty="0" smtClean="0"/>
              <a:t>nergy deposited into </a:t>
            </a:r>
            <a:r>
              <a:rPr lang="en-US" dirty="0"/>
              <a:t>3</a:t>
            </a:r>
            <a:r>
              <a:rPr lang="en-US" dirty="0" smtClean="0"/>
              <a:t> channels (“heat” prominent for NR, reducing their S1 &amp; S2)</a:t>
            </a:r>
          </a:p>
          <a:p>
            <a:r>
              <a:rPr lang="en-US" dirty="0" smtClean="0"/>
              <a:t>Excitation and recombination lead to the S1, while escaping ionization electrons lead to the S2</a:t>
            </a:r>
          </a:p>
          <a:p>
            <a:r>
              <a:rPr lang="en-US" dirty="0" smtClean="0"/>
              <a:t>Divisions at each stage are functions of particle </a:t>
            </a:r>
            <a:r>
              <a:rPr lang="en-US" dirty="0"/>
              <a:t>type, electric field, and </a:t>
            </a:r>
            <a:r>
              <a:rPr lang="en-US" i="1" dirty="0"/>
              <a:t>dE/dx</a:t>
            </a:r>
            <a:r>
              <a:rPr lang="en-US" dirty="0"/>
              <a:t> or energy</a:t>
            </a:r>
          </a:p>
          <a:p>
            <a:endParaRPr lang="en-US" dirty="0" smtClean="0"/>
          </a:p>
        </p:txBody>
      </p:sp>
      <p:pic>
        <p:nvPicPr>
          <p:cNvPr id="4" name="Picture 2" descr="FlowCh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1832" y="4033602"/>
            <a:ext cx="6077940" cy="232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ACD7572-467B-584F-8A08-C66E93CD0B22}" type="slidenum">
              <a:rPr lang="en-US" smtClean="0"/>
              <a:t>3</a:t>
            </a:fld>
            <a:endParaRPr lang="en-US" dirty="0"/>
          </a:p>
        </p:txBody>
      </p:sp>
      <p:sp>
        <p:nvSpPr>
          <p:cNvPr id="6" name="TextBox 5"/>
          <p:cNvSpPr txBox="1"/>
          <p:nvPr/>
        </p:nvSpPr>
        <p:spPr>
          <a:xfrm>
            <a:off x="4345216" y="4480928"/>
            <a:ext cx="4074695" cy="646331"/>
          </a:xfrm>
          <a:prstGeom prst="rect">
            <a:avLst/>
          </a:prstGeom>
          <a:noFill/>
        </p:spPr>
        <p:txBody>
          <a:bodyPr wrap="square" rtlCol="0">
            <a:spAutoFit/>
          </a:bodyPr>
          <a:lstStyle/>
          <a:p>
            <a:r>
              <a:rPr lang="en-US" dirty="0" smtClean="0"/>
              <a:t>Anti-correlation: charge and light are equally important in a detector</a:t>
            </a:r>
            <a:endParaRPr lang="en-US" dirty="0"/>
          </a:p>
        </p:txBody>
      </p:sp>
    </p:spTree>
    <p:extLst>
      <p:ext uri="{BB962C8B-B14F-4D97-AF65-F5344CB8AC3E}">
        <p14:creationId xmlns:p14="http://schemas.microsoft.com/office/powerpoint/2010/main" val="16101208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6480"/>
            <a:ext cx="8042276" cy="1336956"/>
          </a:xfrm>
        </p:spPr>
        <p:txBody>
          <a:bodyPr/>
          <a:lstStyle/>
          <a:p>
            <a:r>
              <a:rPr lang="en-US" dirty="0" smtClean="0"/>
              <a:t>NR Band in LUX</a:t>
            </a:r>
            <a:endParaRPr lang="en-US" dirty="0"/>
          </a:p>
        </p:txBody>
      </p:sp>
      <p:pic>
        <p:nvPicPr>
          <p:cNvPr id="4" name="Picture 3" descr="AmBeSimDataMea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83" y="880164"/>
            <a:ext cx="4824382" cy="3267306"/>
          </a:xfrm>
          <a:prstGeom prst="rect">
            <a:avLst/>
          </a:prstGeom>
        </p:spPr>
      </p:pic>
      <p:pic>
        <p:nvPicPr>
          <p:cNvPr id="5" name="Picture 4" descr="AmBeSimDataSigm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108" y="3305546"/>
            <a:ext cx="4645813" cy="3146371"/>
          </a:xfrm>
          <a:prstGeom prst="rect">
            <a:avLst/>
          </a:prstGeom>
        </p:spPr>
      </p:pic>
      <p:sp>
        <p:nvSpPr>
          <p:cNvPr id="6" name="Rectangle 5"/>
          <p:cNvSpPr>
            <a:spLocks/>
          </p:cNvSpPr>
          <p:nvPr/>
        </p:nvSpPr>
        <p:spPr bwMode="auto">
          <a:xfrm>
            <a:off x="1663492" y="1529970"/>
            <a:ext cx="249170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wrap="none" lIns="0" tIns="0" rIns="57799" bIns="0" anchor="ctr">
            <a:spAutoFit/>
          </a:bodyPr>
          <a:lstStyle/>
          <a:p>
            <a:pPr marL="57150"/>
            <a:r>
              <a:rPr lang="en-US" sz="3000" dirty="0" smtClean="0">
                <a:ea typeface="ＭＳ Ｐゴシック" charset="0"/>
                <a:cs typeface="Arial Narrow" charset="0"/>
              </a:rPr>
              <a:t>Mean</a:t>
            </a:r>
          </a:p>
          <a:p>
            <a:pPr marL="57150"/>
            <a:r>
              <a:rPr lang="en-US" sz="1500" dirty="0" smtClean="0">
                <a:ea typeface="ＭＳ Ｐゴシック" charset="0"/>
                <a:cs typeface="Arial Narrow" charset="0"/>
              </a:rPr>
              <a:t>of NR band from LUX data</a:t>
            </a:r>
            <a:endParaRPr lang="en-US" sz="1500" dirty="0">
              <a:ea typeface="ＭＳ Ｐゴシック" charset="0"/>
              <a:cs typeface="Arial Narrow" charset="0"/>
            </a:endParaRPr>
          </a:p>
        </p:txBody>
      </p:sp>
      <p:sp>
        <p:nvSpPr>
          <p:cNvPr id="7" name="Rectangle 6"/>
          <p:cNvSpPr>
            <a:spLocks/>
          </p:cNvSpPr>
          <p:nvPr/>
        </p:nvSpPr>
        <p:spPr bwMode="auto">
          <a:xfrm>
            <a:off x="5270233" y="3931570"/>
            <a:ext cx="868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wrap="none" lIns="0" tIns="0" rIns="57799" bIns="0" anchor="ctr">
            <a:spAutoFit/>
          </a:bodyPr>
          <a:lstStyle/>
          <a:p>
            <a:pPr marL="57150"/>
            <a:r>
              <a:rPr lang="en-US" sz="3000" dirty="0">
                <a:ea typeface="ＭＳ Ｐゴシック" charset="0"/>
                <a:cs typeface="Arial Narrow" charset="0"/>
              </a:rPr>
              <a:t>Width</a:t>
            </a:r>
          </a:p>
        </p:txBody>
      </p:sp>
      <p:sp>
        <p:nvSpPr>
          <p:cNvPr id="8" name="Slide Number Placeholder 7"/>
          <p:cNvSpPr>
            <a:spLocks noGrp="1"/>
          </p:cNvSpPr>
          <p:nvPr>
            <p:ph type="sldNum" sz="quarter" idx="12"/>
          </p:nvPr>
        </p:nvSpPr>
        <p:spPr/>
        <p:txBody>
          <a:bodyPr/>
          <a:lstStyle/>
          <a:p>
            <a:fld id="{DACD7572-467B-584F-8A08-C66E93CD0B22}" type="slidenum">
              <a:rPr lang="en-US" smtClean="0">
                <a:solidFill>
                  <a:srgbClr val="000000"/>
                </a:solidFill>
              </a:rPr>
              <a:t>30</a:t>
            </a:fld>
            <a:endParaRPr lang="en-US" dirty="0">
              <a:solidFill>
                <a:srgbClr val="000000"/>
              </a:solidFill>
            </a:endParaRPr>
          </a:p>
        </p:txBody>
      </p:sp>
      <p:sp>
        <p:nvSpPr>
          <p:cNvPr id="9" name="Content Placeholder 2"/>
          <p:cNvSpPr>
            <a:spLocks noGrp="1"/>
          </p:cNvSpPr>
          <p:nvPr>
            <p:ph idx="1"/>
          </p:nvPr>
        </p:nvSpPr>
        <p:spPr>
          <a:xfrm>
            <a:off x="4538703" y="937547"/>
            <a:ext cx="4478295" cy="2519282"/>
          </a:xfrm>
        </p:spPr>
        <p:txBody>
          <a:bodyPr>
            <a:normAutofit fontScale="92500" lnSpcReduction="10000"/>
          </a:bodyPr>
          <a:lstStyle/>
          <a:p>
            <a:r>
              <a:rPr lang="en-US" dirty="0"/>
              <a:t>Both single-scatter (WIMP-like) and full AmBe </a:t>
            </a:r>
            <a:r>
              <a:rPr lang="en-US" dirty="0" smtClean="0"/>
              <a:t>simulations use NEST, but AmBe sim includes ER component </a:t>
            </a:r>
            <a:r>
              <a:rPr lang="en-US" dirty="0"/>
              <a:t>(</a:t>
            </a:r>
            <a:r>
              <a:rPr lang="en-US" dirty="0" smtClean="0"/>
              <a:t>Compton scatters) + neutron-X event (multiple-scatter, single-ionization) contamination</a:t>
            </a:r>
            <a:endParaRPr lang="en-US" dirty="0"/>
          </a:p>
          <a:p>
            <a:endParaRPr lang="en-US" dirty="0">
              <a:solidFill>
                <a:srgbClr val="001F67"/>
              </a:solidFill>
              <a:ea typeface="ＭＳ Ｐゴシック" charset="0"/>
              <a:cs typeface="Arial Narrow" charset="0"/>
            </a:endParaRPr>
          </a:p>
          <a:p>
            <a:endParaRPr lang="en-US" dirty="0"/>
          </a:p>
        </p:txBody>
      </p:sp>
      <p:sp>
        <p:nvSpPr>
          <p:cNvPr id="10" name="Content Placeholder 2"/>
          <p:cNvSpPr txBox="1">
            <a:spLocks/>
          </p:cNvSpPr>
          <p:nvPr/>
        </p:nvSpPr>
        <p:spPr>
          <a:xfrm>
            <a:off x="360379" y="4030796"/>
            <a:ext cx="4069160" cy="251928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200" dirty="0" smtClean="0"/>
              <a:t>Neutron-only effects shifting band mean and width in well-understood fashion, inapplicable to WIMP scattering. When they’re included, there’s agreement with data</a:t>
            </a:r>
            <a:endParaRPr lang="en-US" sz="2200" dirty="0"/>
          </a:p>
        </p:txBody>
      </p:sp>
    </p:spTree>
    <p:extLst>
      <p:ext uri="{BB962C8B-B14F-4D97-AF65-F5344CB8AC3E}">
        <p14:creationId xmlns:p14="http://schemas.microsoft.com/office/powerpoint/2010/main" val="30343500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88988"/>
            <a:ext cx="8042276" cy="1336956"/>
          </a:xfrm>
        </p:spPr>
        <p:txBody>
          <a:bodyPr/>
          <a:lstStyle/>
          <a:p>
            <a:r>
              <a:rPr lang="en-US" dirty="0" smtClean="0"/>
              <a:t>Agreement with Past</a:t>
            </a:r>
            <a:endParaRPr lang="en-US" dirty="0"/>
          </a:p>
        </p:txBody>
      </p:sp>
      <p:sp>
        <p:nvSpPr>
          <p:cNvPr id="6" name="Slide Number Placeholder 5"/>
          <p:cNvSpPr>
            <a:spLocks noGrp="1"/>
          </p:cNvSpPr>
          <p:nvPr>
            <p:ph type="sldNum" sz="quarter" idx="12"/>
          </p:nvPr>
        </p:nvSpPr>
        <p:spPr/>
        <p:txBody>
          <a:bodyPr/>
          <a:lstStyle/>
          <a:p>
            <a:fld id="{DACD7572-467B-584F-8A08-C66E93CD0B22}" type="slidenum">
              <a:rPr lang="en-US" smtClean="0"/>
              <a:t>31</a:t>
            </a:fld>
            <a:endParaRPr lang="en-US" dirty="0"/>
          </a:p>
        </p:txBody>
      </p:sp>
      <p:pic>
        <p:nvPicPr>
          <p:cNvPr id="7" name="Picture 1"/>
          <p:cNvPicPr>
            <a:picLocks noChangeAspect="1" noChangeArrowheads="1"/>
          </p:cNvPicPr>
          <p:nvPr/>
        </p:nvPicPr>
        <p:blipFill>
          <a:blip r:embed="rId2" cstate="print"/>
          <a:srcRect/>
          <a:stretch>
            <a:fillRect/>
          </a:stretch>
        </p:blipFill>
        <p:spPr bwMode="auto">
          <a:xfrm>
            <a:off x="56662" y="1389186"/>
            <a:ext cx="5435600" cy="457200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5548597" y="3307541"/>
            <a:ext cx="3476675" cy="2883878"/>
          </a:xfrm>
          <a:prstGeom prst="rect">
            <a:avLst/>
          </a:prstGeom>
          <a:noFill/>
          <a:ln w="9525">
            <a:noFill/>
            <a:miter lim="800000"/>
            <a:headEnd/>
            <a:tailEnd/>
          </a:ln>
          <a:effectLst/>
        </p:spPr>
      </p:pic>
      <p:sp>
        <p:nvSpPr>
          <p:cNvPr id="9" name="TextBox 8"/>
          <p:cNvSpPr txBox="1"/>
          <p:nvPr/>
        </p:nvSpPr>
        <p:spPr>
          <a:xfrm>
            <a:off x="5531339" y="1233297"/>
            <a:ext cx="3396244" cy="2031325"/>
          </a:xfrm>
          <a:prstGeom prst="rect">
            <a:avLst/>
          </a:prstGeom>
          <a:noFill/>
        </p:spPr>
        <p:txBody>
          <a:bodyPr wrap="square" rtlCol="0">
            <a:spAutoFit/>
          </a:bodyPr>
          <a:lstStyle/>
          <a:p>
            <a:r>
              <a:rPr lang="en-US" sz="1400" dirty="0" smtClean="0"/>
              <a:t>Band width and band mean for NR post-dicted for the old XENON10 data, after model construction based on Dahl, whose data are extensive in both field and energy, and who was the first to use a combined energy scale at low energies. In addition, he estimated intrinsic energy resolution, subtracting out the detector effects</a:t>
            </a:r>
            <a:endParaRPr lang="en-US" sz="1400" dirty="0"/>
          </a:p>
        </p:txBody>
      </p:sp>
    </p:spTree>
    <p:extLst>
      <p:ext uri="{BB962C8B-B14F-4D97-AF65-F5344CB8AC3E}">
        <p14:creationId xmlns:p14="http://schemas.microsoft.com/office/powerpoint/2010/main" val="2108201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1798"/>
            <a:ext cx="8042276" cy="1336956"/>
          </a:xfrm>
        </p:spPr>
        <p:txBody>
          <a:bodyPr/>
          <a:lstStyle/>
          <a:p>
            <a:r>
              <a:rPr lang="en-US" dirty="0" smtClean="0"/>
              <a:t>ZEPLIN-III Band Width</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32</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426307" y="1170428"/>
            <a:ext cx="6291385" cy="5218660"/>
          </a:xfrm>
          <a:prstGeom prst="rect">
            <a:avLst/>
          </a:prstGeom>
          <a:noFill/>
          <a:ln w="9525">
            <a:noFill/>
            <a:miter lim="800000"/>
            <a:headEnd/>
            <a:tailEnd/>
          </a:ln>
          <a:effectLst/>
        </p:spPr>
      </p:pic>
    </p:spTree>
    <p:extLst>
      <p:ext uri="{BB962C8B-B14F-4D97-AF65-F5344CB8AC3E}">
        <p14:creationId xmlns:p14="http://schemas.microsoft.com/office/powerpoint/2010/main" val="22261838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4142"/>
            <a:ext cx="8042276" cy="1336956"/>
          </a:xfrm>
        </p:spPr>
        <p:txBody>
          <a:bodyPr/>
          <a:lstStyle/>
          <a:p>
            <a:r>
              <a:rPr lang="en-US" dirty="0" smtClean="0"/>
              <a:t>Band Width Model</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33</a:t>
            </a:fld>
            <a:endParaRPr lang="en-US"/>
          </a:p>
        </p:txBody>
      </p:sp>
      <p:pic>
        <p:nvPicPr>
          <p:cNvPr id="13" name="Picture 2"/>
          <p:cNvPicPr>
            <a:picLocks noChangeAspect="1" noChangeArrowheads="1"/>
          </p:cNvPicPr>
          <p:nvPr/>
        </p:nvPicPr>
        <p:blipFill rotWithShape="1">
          <a:blip r:embed="rId2" cstate="print"/>
          <a:srcRect l="25183" t="22917" r="28067" b="13542"/>
          <a:stretch/>
        </p:blipFill>
        <p:spPr bwMode="auto">
          <a:xfrm>
            <a:off x="3002688" y="1272994"/>
            <a:ext cx="6082698" cy="4648200"/>
          </a:xfrm>
          <a:prstGeom prst="rect">
            <a:avLst/>
          </a:prstGeom>
          <a:noFill/>
          <a:ln w="9525">
            <a:noFill/>
            <a:miter lim="800000"/>
            <a:headEnd/>
            <a:tailEnd/>
          </a:ln>
        </p:spPr>
      </p:pic>
      <p:sp>
        <p:nvSpPr>
          <p:cNvPr id="14" name="Rectangle 13"/>
          <p:cNvSpPr/>
          <p:nvPr/>
        </p:nvSpPr>
        <p:spPr>
          <a:xfrm>
            <a:off x="4069488" y="1727217"/>
            <a:ext cx="1219200" cy="307777"/>
          </a:xfrm>
          <a:prstGeom prst="rect">
            <a:avLst/>
          </a:prstGeom>
        </p:spPr>
        <p:txBody>
          <a:bodyPr wrap="square">
            <a:spAutoFit/>
          </a:bodyPr>
          <a:lstStyle/>
          <a:p>
            <a:r>
              <a:rPr lang="en-US" sz="1400" dirty="0" smtClean="0"/>
              <a:t>Dahl 2009</a:t>
            </a:r>
            <a:endParaRPr lang="en-US" sz="1400" dirty="0"/>
          </a:p>
        </p:txBody>
      </p:sp>
      <p:pic>
        <p:nvPicPr>
          <p:cNvPr id="15" name="Picture 4"/>
          <p:cNvPicPr>
            <a:picLocks noChangeAspect="1" noChangeArrowheads="1"/>
          </p:cNvPicPr>
          <p:nvPr/>
        </p:nvPicPr>
        <p:blipFill>
          <a:blip r:embed="rId3" cstate="print"/>
          <a:srcRect/>
          <a:stretch>
            <a:fillRect/>
          </a:stretch>
        </p:blipFill>
        <p:spPr bwMode="auto">
          <a:xfrm>
            <a:off x="5515160" y="1882594"/>
            <a:ext cx="3126328" cy="2590800"/>
          </a:xfrm>
          <a:prstGeom prst="rect">
            <a:avLst/>
          </a:prstGeom>
          <a:noFill/>
          <a:ln w="9525">
            <a:noFill/>
            <a:miter lim="800000"/>
            <a:headEnd/>
            <a:tailEnd/>
          </a:ln>
          <a:effectLst/>
        </p:spPr>
      </p:pic>
      <p:sp>
        <p:nvSpPr>
          <p:cNvPr id="16" name="TextBox 15"/>
          <p:cNvSpPr txBox="1"/>
          <p:nvPr/>
        </p:nvSpPr>
        <p:spPr>
          <a:xfrm>
            <a:off x="3467695" y="5792130"/>
            <a:ext cx="1524001" cy="738664"/>
          </a:xfrm>
          <a:prstGeom prst="rect">
            <a:avLst/>
          </a:prstGeom>
          <a:noFill/>
        </p:spPr>
        <p:txBody>
          <a:bodyPr wrap="square" rtlCol="0">
            <a:spAutoFit/>
          </a:bodyPr>
          <a:lstStyle/>
          <a:p>
            <a:r>
              <a:rPr lang="en-US" sz="1400" b="1" dirty="0" smtClean="0"/>
              <a:t>Assuming only binomial fluctuations</a:t>
            </a:r>
            <a:endParaRPr lang="en-US" sz="1400" b="1" dirty="0"/>
          </a:p>
        </p:txBody>
      </p:sp>
      <p:cxnSp>
        <p:nvCxnSpPr>
          <p:cNvPr id="17" name="Straight Arrow Connector 16"/>
          <p:cNvCxnSpPr/>
          <p:nvPr/>
        </p:nvCxnSpPr>
        <p:spPr>
          <a:xfrm flipV="1">
            <a:off x="4221888" y="4930594"/>
            <a:ext cx="457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88888" y="4397194"/>
            <a:ext cx="1600200" cy="923330"/>
          </a:xfrm>
          <a:prstGeom prst="rect">
            <a:avLst/>
          </a:prstGeom>
          <a:noFill/>
        </p:spPr>
        <p:txBody>
          <a:bodyPr wrap="square" rtlCol="0">
            <a:spAutoFit/>
          </a:bodyPr>
          <a:lstStyle/>
          <a:p>
            <a:r>
              <a:rPr lang="en-US" b="1" dirty="0" smtClean="0"/>
              <a:t>NEST (same fields)</a:t>
            </a:r>
            <a:endParaRPr lang="en-US" b="1" dirty="0"/>
          </a:p>
        </p:txBody>
      </p:sp>
      <p:pic>
        <p:nvPicPr>
          <p:cNvPr id="19" name="Picture 18" descr="DahlFig58Thesis.png"/>
          <p:cNvPicPr>
            <a:picLocks noChangeAspect="1"/>
          </p:cNvPicPr>
          <p:nvPr/>
        </p:nvPicPr>
        <p:blipFill>
          <a:blip r:embed="rId4" cstate="print"/>
          <a:srcRect l="37081" t="52799" r="51123" b="33204"/>
          <a:stretch>
            <a:fillRect/>
          </a:stretch>
        </p:blipFill>
        <p:spPr>
          <a:xfrm>
            <a:off x="4221888" y="2568394"/>
            <a:ext cx="1219200" cy="1060174"/>
          </a:xfrm>
          <a:prstGeom prst="rect">
            <a:avLst/>
          </a:prstGeom>
        </p:spPr>
      </p:pic>
      <p:sp>
        <p:nvSpPr>
          <p:cNvPr id="20" name="Rectangle 19"/>
          <p:cNvSpPr/>
          <p:nvPr/>
        </p:nvSpPr>
        <p:spPr>
          <a:xfrm>
            <a:off x="4069488" y="1120594"/>
            <a:ext cx="3505200" cy="276999"/>
          </a:xfrm>
          <a:prstGeom prst="rect">
            <a:avLst/>
          </a:prstGeom>
        </p:spPr>
        <p:txBody>
          <a:bodyPr wrap="square">
            <a:spAutoFit/>
          </a:bodyPr>
          <a:lstStyle/>
          <a:p>
            <a:r>
              <a:rPr lang="en-US" sz="1200" dirty="0" smtClean="0"/>
              <a:t>Ignore hollow (ER) points. NR is solid</a:t>
            </a:r>
            <a:endParaRPr lang="en-US" sz="1200" dirty="0"/>
          </a:p>
        </p:txBody>
      </p:sp>
      <p:cxnSp>
        <p:nvCxnSpPr>
          <p:cNvPr id="23" name="Straight Arrow Connector 22"/>
          <p:cNvCxnSpPr/>
          <p:nvPr/>
        </p:nvCxnSpPr>
        <p:spPr>
          <a:xfrm flipH="1">
            <a:off x="6921882" y="5117133"/>
            <a:ext cx="33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quarter" idx="1"/>
          </p:nvPr>
        </p:nvSpPr>
        <p:spPr>
          <a:xfrm>
            <a:off x="54195" y="1164749"/>
            <a:ext cx="3007523" cy="5715413"/>
          </a:xfrm>
        </p:spPr>
        <p:txBody>
          <a:bodyPr>
            <a:normAutofit fontScale="85000" lnSpcReduction="10000"/>
          </a:bodyPr>
          <a:lstStyle/>
          <a:p>
            <a:r>
              <a:rPr lang="en-US" dirty="0" smtClean="0"/>
              <a:t>Number of e</a:t>
            </a:r>
            <a:r>
              <a:rPr lang="en-US" sz="2800" b="1" baseline="30000" dirty="0" smtClean="0"/>
              <a:t>-</a:t>
            </a:r>
            <a:r>
              <a:rPr lang="en-US" dirty="0" smtClean="0"/>
              <a:t>’s was varied as √ (</a:t>
            </a:r>
            <a:r>
              <a:rPr lang="en-US" i="1" dirty="0" smtClean="0"/>
              <a:t>F</a:t>
            </a:r>
            <a:r>
              <a:rPr lang="en-US" i="1" baseline="-25000" dirty="0" smtClean="0"/>
              <a:t>e</a:t>
            </a:r>
            <a:r>
              <a:rPr lang="en-US" i="1" dirty="0"/>
              <a:t> n</a:t>
            </a:r>
            <a:r>
              <a:rPr lang="en-US" i="1" baseline="-25000" dirty="0"/>
              <a:t>e</a:t>
            </a:r>
            <a:r>
              <a:rPr lang="en-US" dirty="0" smtClean="0"/>
              <a:t>) per interaction site </a:t>
            </a:r>
          </a:p>
          <a:p>
            <a:r>
              <a:rPr lang="en-US" dirty="0" smtClean="0"/>
              <a:t>Averaged over field (negligible evidence of electric field dependence) and found an increasing ionization Fano-like factor describes the data well (just like it does in case of ER)</a:t>
            </a:r>
          </a:p>
          <a:p>
            <a:r>
              <a:rPr lang="en-US" dirty="0" smtClean="0"/>
              <a:t>Rejected options of vanilla Fano and </a:t>
            </a:r>
            <a:r>
              <a:rPr lang="en-US" dirty="0" smtClean="0">
                <a:latin typeface="Apple Chancery"/>
                <a:cs typeface="Apple Chancery"/>
              </a:rPr>
              <a:t>L</a:t>
            </a:r>
            <a:r>
              <a:rPr lang="en-US" dirty="0"/>
              <a:t> </a:t>
            </a:r>
            <a:r>
              <a:rPr lang="en-US" dirty="0" smtClean="0"/>
              <a:t>factor fluctuations because no effect on band width seen</a:t>
            </a:r>
          </a:p>
        </p:txBody>
      </p:sp>
      <p:sp>
        <p:nvSpPr>
          <p:cNvPr id="25" name="TextBox 24"/>
          <p:cNvSpPr txBox="1"/>
          <p:nvPr/>
        </p:nvSpPr>
        <p:spPr>
          <a:xfrm>
            <a:off x="5327764" y="5894820"/>
            <a:ext cx="2648294" cy="646331"/>
          </a:xfrm>
          <a:prstGeom prst="rect">
            <a:avLst/>
          </a:prstGeom>
          <a:noFill/>
        </p:spPr>
        <p:txBody>
          <a:bodyPr wrap="square" rtlCol="0">
            <a:spAutoFit/>
          </a:bodyPr>
          <a:lstStyle/>
          <a:p>
            <a:r>
              <a:rPr lang="en-US" i="1" dirty="0" smtClean="0"/>
              <a:t>Y-axis is an analogue for the log10(S2/S1) width </a:t>
            </a:r>
            <a:endParaRPr lang="en-US" i="1" dirty="0"/>
          </a:p>
        </p:txBody>
      </p:sp>
    </p:spTree>
    <p:extLst>
      <p:ext uri="{BB962C8B-B14F-4D97-AF65-F5344CB8AC3E}">
        <p14:creationId xmlns:p14="http://schemas.microsoft.com/office/powerpoint/2010/main" val="4468559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9488"/>
            <a:ext cx="8042276" cy="1336956"/>
          </a:xfrm>
        </p:spPr>
        <p:txBody>
          <a:bodyPr/>
          <a:lstStyle/>
          <a:p>
            <a:r>
              <a:rPr lang="en-US" dirty="0" smtClean="0"/>
              <a:t>Teaser for Argon</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34</a:t>
            </a:fld>
            <a:endParaRPr lang="en-US"/>
          </a:p>
        </p:txBody>
      </p:sp>
      <p:pic>
        <p:nvPicPr>
          <p:cNvPr id="5" name="Picture 4"/>
          <p:cNvPicPr>
            <a:picLocks noChangeAspect="1" noChangeArrowheads="1"/>
          </p:cNvPicPr>
          <p:nvPr/>
        </p:nvPicPr>
        <p:blipFill>
          <a:blip r:embed="rId2" cstate="print"/>
          <a:srcRect/>
          <a:stretch>
            <a:fillRect/>
          </a:stretch>
        </p:blipFill>
        <p:spPr bwMode="auto">
          <a:xfrm>
            <a:off x="234457" y="2403228"/>
            <a:ext cx="5637088" cy="4020038"/>
          </a:xfrm>
          <a:prstGeom prst="rect">
            <a:avLst/>
          </a:prstGeom>
          <a:noFill/>
          <a:ln w="9525">
            <a:noFill/>
            <a:miter lim="800000"/>
            <a:headEnd/>
            <a:tailEnd/>
          </a:ln>
        </p:spPr>
      </p:pic>
      <p:sp>
        <p:nvSpPr>
          <p:cNvPr id="6" name="Rectangle 5"/>
          <p:cNvSpPr/>
          <p:nvPr/>
        </p:nvSpPr>
        <p:spPr>
          <a:xfrm>
            <a:off x="920256" y="2555628"/>
            <a:ext cx="2694199" cy="323165"/>
          </a:xfrm>
          <a:prstGeom prst="rect">
            <a:avLst/>
          </a:prstGeom>
        </p:spPr>
        <p:txBody>
          <a:bodyPr wrap="none">
            <a:spAutoFit/>
          </a:bodyPr>
          <a:lstStyle/>
          <a:p>
            <a:r>
              <a:rPr lang="pt-BR" sz="1500" dirty="0" smtClean="0"/>
              <a:t>Regenfus et al., arXiv:1203.0849</a:t>
            </a:r>
            <a:endParaRPr lang="en-US" sz="1500" dirty="0"/>
          </a:p>
        </p:txBody>
      </p:sp>
      <p:cxnSp>
        <p:nvCxnSpPr>
          <p:cNvPr id="7" name="Straight Arrow Connector 6"/>
          <p:cNvCxnSpPr/>
          <p:nvPr/>
        </p:nvCxnSpPr>
        <p:spPr>
          <a:xfrm flipV="1">
            <a:off x="3633993" y="44196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78890" y="5408248"/>
            <a:ext cx="2057400" cy="369332"/>
          </a:xfrm>
          <a:prstGeom prst="rect">
            <a:avLst/>
          </a:prstGeom>
          <a:noFill/>
        </p:spPr>
        <p:txBody>
          <a:bodyPr wrap="square" rtlCol="0">
            <a:spAutoFit/>
          </a:bodyPr>
          <a:lstStyle/>
          <a:p>
            <a:r>
              <a:rPr lang="en-US" b="1" dirty="0" smtClean="0"/>
              <a:t>NEST (red dash)</a:t>
            </a:r>
            <a:endParaRPr lang="en-US" b="1" dirty="0"/>
          </a:p>
        </p:txBody>
      </p:sp>
      <p:sp>
        <p:nvSpPr>
          <p:cNvPr id="11" name="Rectangle 10"/>
          <p:cNvSpPr/>
          <p:nvPr/>
        </p:nvSpPr>
        <p:spPr>
          <a:xfrm>
            <a:off x="1426310" y="3447982"/>
            <a:ext cx="3428999" cy="276999"/>
          </a:xfrm>
          <a:prstGeom prst="rect">
            <a:avLst/>
          </a:prstGeom>
        </p:spPr>
        <p:txBody>
          <a:bodyPr wrap="square">
            <a:spAutoFit/>
          </a:bodyPr>
          <a:lstStyle/>
          <a:p>
            <a:r>
              <a:rPr lang="en-US" sz="1200" dirty="0" smtClean="0"/>
              <a:t>Turn-up explained with Bezrukov et al.</a:t>
            </a:r>
            <a:endParaRPr lang="en-US" sz="1200" dirty="0"/>
          </a:p>
        </p:txBody>
      </p:sp>
      <p:cxnSp>
        <p:nvCxnSpPr>
          <p:cNvPr id="12" name="Straight Arrow Connector 11"/>
          <p:cNvCxnSpPr/>
          <p:nvPr/>
        </p:nvCxnSpPr>
        <p:spPr>
          <a:xfrm flipH="1">
            <a:off x="1267881" y="3724981"/>
            <a:ext cx="549196" cy="341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srcRect l="34554" t="21875" r="26794" b="11459"/>
          <a:stretch>
            <a:fillRect/>
          </a:stretch>
        </p:blipFill>
        <p:spPr bwMode="auto">
          <a:xfrm>
            <a:off x="5044834" y="1023820"/>
            <a:ext cx="3962400" cy="3842327"/>
          </a:xfrm>
          <a:prstGeom prst="rect">
            <a:avLst/>
          </a:prstGeom>
          <a:noFill/>
          <a:ln w="9525">
            <a:noFill/>
            <a:miter lim="800000"/>
            <a:headEnd/>
            <a:tailEnd/>
          </a:ln>
        </p:spPr>
      </p:pic>
      <p:sp>
        <p:nvSpPr>
          <p:cNvPr id="16" name="TextBox 15"/>
          <p:cNvSpPr txBox="1"/>
          <p:nvPr/>
        </p:nvSpPr>
        <p:spPr>
          <a:xfrm>
            <a:off x="4136290" y="1461910"/>
            <a:ext cx="1254366" cy="861774"/>
          </a:xfrm>
          <a:prstGeom prst="rect">
            <a:avLst/>
          </a:prstGeom>
          <a:noFill/>
        </p:spPr>
        <p:txBody>
          <a:bodyPr wrap="square" rtlCol="0">
            <a:spAutoFit/>
          </a:bodyPr>
          <a:lstStyle/>
          <a:p>
            <a:r>
              <a:rPr lang="en-US" sz="1000" dirty="0" smtClean="0"/>
              <a:t>R=1–r  is a way of checking both light and charge yields,  concurrently</a:t>
            </a:r>
            <a:endParaRPr lang="en-US" sz="1000" dirty="0"/>
          </a:p>
        </p:txBody>
      </p:sp>
      <p:sp>
        <p:nvSpPr>
          <p:cNvPr id="17" name="Rectangle 16"/>
          <p:cNvSpPr/>
          <p:nvPr/>
        </p:nvSpPr>
        <p:spPr>
          <a:xfrm>
            <a:off x="6111634" y="1176220"/>
            <a:ext cx="1295400" cy="1200329"/>
          </a:xfrm>
          <a:prstGeom prst="rect">
            <a:avLst/>
          </a:prstGeom>
        </p:spPr>
        <p:txBody>
          <a:bodyPr wrap="square">
            <a:spAutoFit/>
          </a:bodyPr>
          <a:lstStyle/>
          <a:p>
            <a:r>
              <a:rPr lang="en-US" b="1" u="sng" dirty="0" smtClean="0"/>
              <a:t>NEST</a:t>
            </a:r>
          </a:p>
          <a:p>
            <a:r>
              <a:rPr lang="en-US" b="1" dirty="0" smtClean="0">
                <a:solidFill>
                  <a:srgbClr val="FF0000"/>
                </a:solidFill>
              </a:rPr>
              <a:t>500 V/cm</a:t>
            </a:r>
          </a:p>
          <a:p>
            <a:r>
              <a:rPr lang="en-US" b="1" dirty="0" smtClean="0">
                <a:solidFill>
                  <a:srgbClr val="008000"/>
                </a:solidFill>
              </a:rPr>
              <a:t>350</a:t>
            </a:r>
          </a:p>
          <a:p>
            <a:r>
              <a:rPr lang="en-US" b="1" dirty="0" smtClean="0">
                <a:solidFill>
                  <a:srgbClr val="3333CC"/>
                </a:solidFill>
              </a:rPr>
              <a:t>200</a:t>
            </a:r>
            <a:endParaRPr lang="en-US" b="1" dirty="0">
              <a:solidFill>
                <a:srgbClr val="3333CC"/>
              </a:solidFill>
            </a:endParaRPr>
          </a:p>
        </p:txBody>
      </p:sp>
      <p:sp>
        <p:nvSpPr>
          <p:cNvPr id="18" name="Rectangle 17"/>
          <p:cNvSpPr/>
          <p:nvPr/>
        </p:nvSpPr>
        <p:spPr>
          <a:xfrm>
            <a:off x="5972916" y="5140572"/>
            <a:ext cx="3034318" cy="646331"/>
          </a:xfrm>
          <a:prstGeom prst="rect">
            <a:avLst/>
          </a:prstGeom>
        </p:spPr>
        <p:txBody>
          <a:bodyPr wrap="square">
            <a:spAutoFit/>
          </a:bodyPr>
          <a:lstStyle/>
          <a:p>
            <a:r>
              <a:rPr lang="en-US" dirty="0" smtClean="0"/>
              <a:t>Amoruso et al., NIM </a:t>
            </a:r>
            <a:r>
              <a:rPr lang="en-US" dirty="0"/>
              <a:t>A 523 (2004</a:t>
            </a:r>
            <a:r>
              <a:rPr lang="en-US" dirty="0" smtClean="0"/>
              <a:t>) pp. </a:t>
            </a:r>
            <a:r>
              <a:rPr lang="en-US" dirty="0"/>
              <a:t>275–286</a:t>
            </a:r>
          </a:p>
        </p:txBody>
      </p:sp>
      <p:cxnSp>
        <p:nvCxnSpPr>
          <p:cNvPr id="19" name="Straight Arrow Connector 18"/>
          <p:cNvCxnSpPr/>
          <p:nvPr/>
        </p:nvCxnSpPr>
        <p:spPr>
          <a:xfrm>
            <a:off x="5144476" y="2078890"/>
            <a:ext cx="0" cy="574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591551" y="4728308"/>
            <a:ext cx="0" cy="679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idx="1"/>
          </p:nvPr>
        </p:nvSpPr>
        <p:spPr>
          <a:xfrm>
            <a:off x="214919" y="1083515"/>
            <a:ext cx="3901833" cy="1339251"/>
          </a:xfrm>
        </p:spPr>
        <p:txBody>
          <a:bodyPr>
            <a:normAutofit fontScale="77500" lnSpcReduction="20000"/>
          </a:bodyPr>
          <a:lstStyle/>
          <a:p>
            <a:r>
              <a:rPr lang="en-US" dirty="0" smtClean="0"/>
              <a:t>Scintillation yield relative to ER is higher in Ar than in Xe</a:t>
            </a:r>
          </a:p>
          <a:p>
            <a:r>
              <a:rPr lang="en-US" dirty="0" smtClean="0"/>
              <a:t>Evidence of possible Ar-Ar cross-section enhancement</a:t>
            </a:r>
            <a:endParaRPr lang="en-US" dirty="0"/>
          </a:p>
        </p:txBody>
      </p:sp>
    </p:spTree>
    <p:extLst>
      <p:ext uri="{BB962C8B-B14F-4D97-AF65-F5344CB8AC3E}">
        <p14:creationId xmlns:p14="http://schemas.microsoft.com/office/powerpoint/2010/main" val="25510922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7373"/>
            <a:ext cx="8042276" cy="1336956"/>
          </a:xfrm>
        </p:spPr>
        <p:txBody>
          <a:bodyPr/>
          <a:lstStyle/>
          <a:p>
            <a:r>
              <a:rPr lang="en-US" dirty="0" smtClean="0"/>
              <a:t>Handled by NEST</a:t>
            </a:r>
            <a:endParaRPr lang="en-US" dirty="0"/>
          </a:p>
        </p:txBody>
      </p:sp>
      <p:sp>
        <p:nvSpPr>
          <p:cNvPr id="3" name="Content Placeholder 2"/>
          <p:cNvSpPr>
            <a:spLocks noGrp="1"/>
          </p:cNvSpPr>
          <p:nvPr>
            <p:ph idx="1"/>
          </p:nvPr>
        </p:nvSpPr>
        <p:spPr>
          <a:xfrm>
            <a:off x="584555" y="1102892"/>
            <a:ext cx="8042276" cy="4856459"/>
          </a:xfrm>
        </p:spPr>
        <p:txBody>
          <a:bodyPr>
            <a:normAutofit/>
          </a:bodyPr>
          <a:lstStyle/>
          <a:p>
            <a:r>
              <a:rPr lang="en-US" b="1" dirty="0" smtClean="0"/>
              <a:t>N</a:t>
            </a:r>
            <a:r>
              <a:rPr lang="en-US" dirty="0" smtClean="0"/>
              <a:t>oble </a:t>
            </a:r>
            <a:r>
              <a:rPr lang="en-US" b="1" dirty="0"/>
              <a:t>E</a:t>
            </a:r>
            <a:r>
              <a:rPr lang="en-US" dirty="0"/>
              <a:t>lement </a:t>
            </a:r>
            <a:r>
              <a:rPr lang="en-US" b="1" dirty="0"/>
              <a:t>S</a:t>
            </a:r>
            <a:r>
              <a:rPr lang="en-US" dirty="0"/>
              <a:t>imulation </a:t>
            </a:r>
            <a:r>
              <a:rPr lang="en-US" b="1" dirty="0" smtClean="0"/>
              <a:t>T</a:t>
            </a:r>
            <a:r>
              <a:rPr lang="en-US" dirty="0" smtClean="0"/>
              <a:t>echnique is a data-driven model explaining both the </a:t>
            </a:r>
            <a:r>
              <a:rPr lang="en-US" dirty="0"/>
              <a:t>scintillation and ionization </a:t>
            </a:r>
            <a:r>
              <a:rPr lang="en-US" dirty="0" smtClean="0"/>
              <a:t>yields vs. those (splines avoided)</a:t>
            </a:r>
          </a:p>
          <a:p>
            <a:r>
              <a:rPr lang="en-US" dirty="0" smtClean="0"/>
              <a:t>Provides </a:t>
            </a:r>
            <a:r>
              <a:rPr lang="en-US" dirty="0"/>
              <a:t>a full-fledged </a:t>
            </a:r>
            <a:r>
              <a:rPr lang="en-US" dirty="0" smtClean="0"/>
              <a:t>Monte Carlo (in Geant4) with</a:t>
            </a:r>
            <a:endParaRPr lang="en-US" dirty="0"/>
          </a:p>
          <a:p>
            <a:pPr lvl="1"/>
            <a:r>
              <a:rPr lang="en-US" dirty="0"/>
              <a:t>Mean </a:t>
            </a:r>
            <a:r>
              <a:rPr lang="en-US" dirty="0" smtClean="0"/>
              <a:t>yields: light </a:t>
            </a:r>
            <a:r>
              <a:rPr lang="en-US" dirty="0"/>
              <a:t>AND charge, and </a:t>
            </a:r>
            <a:r>
              <a:rPr lang="en-US" dirty="0" smtClean="0"/>
              <a:t>photons/electron</a:t>
            </a:r>
            <a:endParaRPr lang="en-US" dirty="0"/>
          </a:p>
          <a:p>
            <a:pPr lvl="1"/>
            <a:r>
              <a:rPr lang="en-US" dirty="0"/>
              <a:t>Energy </a:t>
            </a:r>
            <a:r>
              <a:rPr lang="en-US" dirty="0" smtClean="0"/>
              <a:t>resolution: key in discriminating background</a:t>
            </a:r>
            <a:endParaRPr lang="en-US" dirty="0"/>
          </a:p>
          <a:p>
            <a:pPr lvl="1"/>
            <a:r>
              <a:rPr lang="en-US" dirty="0"/>
              <a:t>Pulse </a:t>
            </a:r>
            <a:r>
              <a:rPr lang="en-US" dirty="0" smtClean="0"/>
              <a:t>shapes: S1 </a:t>
            </a:r>
            <a:r>
              <a:rPr lang="en-US" dirty="0"/>
              <a:t>AND S2, including single </a:t>
            </a:r>
            <a:r>
              <a:rPr lang="en-US" dirty="0" smtClean="0"/>
              <a:t>electrons</a:t>
            </a:r>
          </a:p>
          <a:p>
            <a:r>
              <a:rPr lang="en-US" dirty="0"/>
              <a:t>T</a:t>
            </a:r>
            <a:r>
              <a:rPr lang="en-US" dirty="0" smtClean="0"/>
              <a:t>he canon of existing experimental data was combed and all </a:t>
            </a:r>
            <a:r>
              <a:rPr lang="en-US" dirty="0"/>
              <a:t>of the physics </a:t>
            </a:r>
            <a:r>
              <a:rPr lang="en-US" dirty="0" smtClean="0"/>
              <a:t>learned combined</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4</a:t>
            </a:fld>
            <a:endParaRPr lang="en-US" dirty="0"/>
          </a:p>
        </p:txBody>
      </p:sp>
      <p:sp>
        <p:nvSpPr>
          <p:cNvPr id="5" name="Rectangle 4"/>
          <p:cNvSpPr/>
          <p:nvPr/>
        </p:nvSpPr>
        <p:spPr>
          <a:xfrm>
            <a:off x="1024058" y="5348096"/>
            <a:ext cx="7015919" cy="923330"/>
          </a:xfrm>
          <a:prstGeom prst="rect">
            <a:avLst/>
          </a:prstGeom>
        </p:spPr>
        <p:txBody>
          <a:bodyPr wrap="square">
            <a:spAutoFit/>
          </a:bodyPr>
          <a:lstStyle/>
          <a:p>
            <a:r>
              <a:rPr lang="pl-PL" dirty="0" smtClean="0"/>
              <a:t>M</a:t>
            </a:r>
            <a:r>
              <a:rPr lang="pl-PL" dirty="0"/>
              <a:t>. </a:t>
            </a:r>
            <a:r>
              <a:rPr lang="pl-PL" dirty="0" smtClean="0"/>
              <a:t>Szydagis </a:t>
            </a:r>
            <a:r>
              <a:rPr lang="pl-PL" dirty="0"/>
              <a:t>et al., JINST 8 (2013) </a:t>
            </a:r>
            <a:r>
              <a:rPr lang="pl-PL" dirty="0" smtClean="0"/>
              <a:t>C10003. </a:t>
            </a:r>
            <a:r>
              <a:rPr lang="en-US" dirty="0" smtClean="0">
                <a:hlinkClick r:id="rId2"/>
              </a:rPr>
              <a:t>arXiv</a:t>
            </a:r>
            <a:r>
              <a:rPr lang="en-US" dirty="0">
                <a:hlinkClick r:id="rId2"/>
              </a:rPr>
              <a:t>:1307.6601</a:t>
            </a:r>
            <a:endParaRPr lang="pl-PL" dirty="0" smtClean="0"/>
          </a:p>
          <a:p>
            <a:r>
              <a:rPr lang="pl-PL" dirty="0" smtClean="0"/>
              <a:t>M</a:t>
            </a:r>
            <a:r>
              <a:rPr lang="pl-PL" dirty="0"/>
              <a:t>. </a:t>
            </a:r>
            <a:r>
              <a:rPr lang="pl-PL" dirty="0" smtClean="0"/>
              <a:t>Szydagis </a:t>
            </a:r>
            <a:r>
              <a:rPr lang="pl-PL" dirty="0"/>
              <a:t>et al., JINST 6 (2011) P10002</a:t>
            </a:r>
            <a:r>
              <a:rPr lang="pl-PL" dirty="0" smtClean="0"/>
              <a:t>. </a:t>
            </a:r>
            <a:r>
              <a:rPr lang="en-US" dirty="0" smtClean="0">
                <a:hlinkClick r:id="rId3"/>
              </a:rPr>
              <a:t>arXiv</a:t>
            </a:r>
            <a:r>
              <a:rPr lang="en-US" dirty="0">
                <a:hlinkClick r:id="rId3"/>
              </a:rPr>
              <a:t>:</a:t>
            </a:r>
            <a:r>
              <a:rPr lang="en-US" dirty="0" smtClean="0">
                <a:hlinkClick r:id="rId3"/>
              </a:rPr>
              <a:t>1106.1613</a:t>
            </a:r>
            <a:endParaRPr lang="en-US" dirty="0" smtClean="0"/>
          </a:p>
          <a:p>
            <a:r>
              <a:rPr lang="en-US" dirty="0" smtClean="0"/>
              <a:t>J. Mock et al., JINST in press (2014). </a:t>
            </a:r>
            <a:r>
              <a:rPr lang="en-US" dirty="0" smtClean="0">
                <a:hlinkClick r:id="rId4"/>
              </a:rPr>
              <a:t>arXiv</a:t>
            </a:r>
            <a:r>
              <a:rPr lang="en-US" dirty="0">
                <a:hlinkClick r:id="rId4"/>
              </a:rPr>
              <a:t>:1310.1117</a:t>
            </a:r>
            <a:endParaRPr lang="en-US" dirty="0"/>
          </a:p>
        </p:txBody>
      </p:sp>
    </p:spTree>
    <p:extLst>
      <p:ext uri="{BB962C8B-B14F-4D97-AF65-F5344CB8AC3E}">
        <p14:creationId xmlns:p14="http://schemas.microsoft.com/office/powerpoint/2010/main" val="25054593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a:stretch>
            <a:fillRect/>
          </a:stretch>
        </p:blipFill>
        <p:spPr bwMode="auto">
          <a:xfrm>
            <a:off x="859855" y="4419310"/>
            <a:ext cx="2923307" cy="609600"/>
          </a:xfrm>
          <a:prstGeom prst="rect">
            <a:avLst/>
          </a:prstGeom>
          <a:noFill/>
          <a:ln w="9525">
            <a:noFill/>
            <a:miter lim="800000"/>
            <a:headEnd/>
            <a:tailEnd/>
          </a:ln>
        </p:spPr>
      </p:pic>
      <p:sp>
        <p:nvSpPr>
          <p:cNvPr id="2" name="Title 1"/>
          <p:cNvSpPr>
            <a:spLocks noGrp="1"/>
          </p:cNvSpPr>
          <p:nvPr>
            <p:ph type="title"/>
          </p:nvPr>
        </p:nvSpPr>
        <p:spPr>
          <a:xfrm>
            <a:off x="549275" y="-439295"/>
            <a:ext cx="8042276" cy="1336956"/>
          </a:xfrm>
        </p:spPr>
        <p:txBody>
          <a:bodyPr/>
          <a:lstStyle/>
          <a:p>
            <a:r>
              <a:rPr lang="en-US" dirty="0" smtClean="0"/>
              <a:t>The Basic Principles</a:t>
            </a:r>
            <a:endParaRPr lang="en-US" dirty="0"/>
          </a:p>
        </p:txBody>
      </p:sp>
      <p:sp>
        <p:nvSpPr>
          <p:cNvPr id="3" name="Content Placeholder 2"/>
          <p:cNvSpPr>
            <a:spLocks noGrp="1"/>
          </p:cNvSpPr>
          <p:nvPr>
            <p:ph idx="1"/>
          </p:nvPr>
        </p:nvSpPr>
        <p:spPr>
          <a:xfrm>
            <a:off x="531635" y="1037608"/>
            <a:ext cx="8200036" cy="5534541"/>
          </a:xfrm>
        </p:spPr>
        <p:txBody>
          <a:bodyPr>
            <a:normAutofit/>
          </a:bodyPr>
          <a:lstStyle/>
          <a:p>
            <a:r>
              <a:rPr lang="en-US" dirty="0" smtClean="0"/>
              <a:t>The work function for creating an S1 photon or S2 electron does not depend on the interacting particle or its energy, but differences in yields are caused by the field, energy, and particle-dependent recombination probability of ionization electrons</a:t>
            </a:r>
          </a:p>
          <a:p>
            <a:r>
              <a:rPr lang="en-US" dirty="0" smtClean="0"/>
              <a:t>Recombination model is different for “short” tracks (&lt; O(10) keV) and “long” tracks: using Thomas-Imel box (TIB) and Doke-Birks approaches, respectively</a:t>
            </a:r>
          </a:p>
          <a:p>
            <a:endParaRPr lang="en-US" dirty="0" smtClean="0"/>
          </a:p>
          <a:p>
            <a:r>
              <a:rPr lang="en-US" dirty="0" smtClean="0"/>
              <a:t>This probability is what causes non-linear yields per unit </a:t>
            </a:r>
            <a:r>
              <a:rPr lang="en-US" dirty="0"/>
              <a:t>of energy</a:t>
            </a:r>
            <a:r>
              <a:rPr lang="en-US" dirty="0" smtClean="0"/>
              <a:t>. “Constants” vary </a:t>
            </a:r>
            <a:r>
              <a:rPr lang="en-US" dirty="0"/>
              <a:t>with field, with Doke and TIB opposite in trend vs. total energy</a:t>
            </a:r>
          </a:p>
          <a:p>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5</a:t>
            </a:fld>
            <a:endParaRPr lang="en-US" dirty="0"/>
          </a:p>
        </p:txBody>
      </p:sp>
      <p:pic>
        <p:nvPicPr>
          <p:cNvPr id="5" name="Picture 2"/>
          <p:cNvPicPr>
            <a:picLocks noChangeAspect="1" noChangeArrowheads="1"/>
          </p:cNvPicPr>
          <p:nvPr/>
        </p:nvPicPr>
        <p:blipFill rotWithShape="1">
          <a:blip r:embed="rId3" cstate="print"/>
          <a:srcRect r="50097"/>
          <a:stretch/>
        </p:blipFill>
        <p:spPr bwMode="auto">
          <a:xfrm>
            <a:off x="5226751" y="4295823"/>
            <a:ext cx="1635108" cy="788389"/>
          </a:xfrm>
          <a:prstGeom prst="rect">
            <a:avLst/>
          </a:prstGeom>
          <a:noFill/>
          <a:ln w="9525">
            <a:noFill/>
            <a:miter lim="800000"/>
            <a:headEnd/>
            <a:tailEnd/>
          </a:ln>
        </p:spPr>
      </p:pic>
      <p:sp>
        <p:nvSpPr>
          <p:cNvPr id="7" name="Oval 6"/>
          <p:cNvSpPr/>
          <p:nvPr/>
        </p:nvSpPr>
        <p:spPr>
          <a:xfrm>
            <a:off x="3264303" y="4383548"/>
            <a:ext cx="299878" cy="363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756391" y="4295823"/>
            <a:ext cx="1470360" cy="830997"/>
          </a:xfrm>
          <a:prstGeom prst="rect">
            <a:avLst/>
          </a:prstGeom>
          <a:noFill/>
        </p:spPr>
        <p:txBody>
          <a:bodyPr wrap="square" rtlCol="0">
            <a:spAutoFit/>
          </a:bodyPr>
          <a:lstStyle/>
          <a:p>
            <a:r>
              <a:rPr lang="en-US" sz="1200" dirty="0" smtClean="0"/>
              <a:t>TIB model uses only total energy deposited, via number of ions</a:t>
            </a:r>
            <a:endParaRPr lang="en-US" sz="1200" dirty="0"/>
          </a:p>
        </p:txBody>
      </p:sp>
      <p:sp>
        <p:nvSpPr>
          <p:cNvPr id="9" name="TextBox 8"/>
          <p:cNvSpPr txBox="1"/>
          <p:nvPr/>
        </p:nvSpPr>
        <p:spPr>
          <a:xfrm>
            <a:off x="6828485" y="4291361"/>
            <a:ext cx="1143000" cy="830997"/>
          </a:xfrm>
          <a:prstGeom prst="rect">
            <a:avLst/>
          </a:prstGeom>
          <a:noFill/>
        </p:spPr>
        <p:txBody>
          <a:bodyPr wrap="square" rtlCol="0">
            <a:spAutoFit/>
          </a:bodyPr>
          <a:lstStyle/>
          <a:p>
            <a:r>
              <a:rPr lang="en-US" sz="1200" dirty="0" smtClean="0"/>
              <a:t>By contrast, Doke-Birks relies on the energy loss</a:t>
            </a:r>
            <a:endParaRPr lang="en-US" sz="1200" dirty="0"/>
          </a:p>
        </p:txBody>
      </p:sp>
      <p:sp>
        <p:nvSpPr>
          <p:cNvPr id="10" name="Oval 9"/>
          <p:cNvSpPr/>
          <p:nvPr/>
        </p:nvSpPr>
        <p:spPr>
          <a:xfrm>
            <a:off x="5975336" y="4337105"/>
            <a:ext cx="304888" cy="392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162540" y="4683076"/>
            <a:ext cx="304888" cy="392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1233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59026"/>
            <a:ext cx="8042276" cy="1336956"/>
          </a:xfrm>
        </p:spPr>
        <p:txBody>
          <a:bodyPr/>
          <a:lstStyle/>
          <a:p>
            <a:r>
              <a:rPr lang="en-US" dirty="0" smtClean="0"/>
              <a:t>Life is Complicated</a:t>
            </a:r>
            <a:endParaRPr lang="en-US" dirty="0"/>
          </a:p>
        </p:txBody>
      </p:sp>
      <p:sp>
        <p:nvSpPr>
          <p:cNvPr id="3" name="Content Placeholder 2"/>
          <p:cNvSpPr>
            <a:spLocks noGrp="1"/>
          </p:cNvSpPr>
          <p:nvPr>
            <p:ph idx="1"/>
          </p:nvPr>
        </p:nvSpPr>
        <p:spPr>
          <a:xfrm>
            <a:off x="473496" y="960200"/>
            <a:ext cx="8339231" cy="3072654"/>
          </a:xfrm>
        </p:spPr>
        <p:txBody>
          <a:bodyPr>
            <a:normAutofit lnSpcReduction="10000"/>
          </a:bodyPr>
          <a:lstStyle/>
          <a:p>
            <a:r>
              <a:rPr lang="en-US" dirty="0" smtClean="0"/>
              <a:t>Twice </a:t>
            </a:r>
            <a:r>
              <a:rPr lang="en-US" dirty="0"/>
              <a:t>the energy does not necessarily </a:t>
            </a:r>
            <a:r>
              <a:rPr lang="en-US" dirty="0" smtClean="0"/>
              <a:t>translate to twice </a:t>
            </a:r>
            <a:r>
              <a:rPr lang="en-US" dirty="0"/>
              <a:t>the signal, in either </a:t>
            </a:r>
            <a:r>
              <a:rPr lang="en-US" dirty="0" smtClean="0"/>
              <a:t>channel</a:t>
            </a:r>
          </a:p>
          <a:p>
            <a:r>
              <a:rPr lang="en-US" dirty="0" smtClean="0"/>
              <a:t>Long-standings ways of thinking about signals from noble-element-based detectors shattered</a:t>
            </a:r>
          </a:p>
          <a:p>
            <a:pPr lvl="1"/>
            <a:r>
              <a:rPr lang="en-US" dirty="0" smtClean="0"/>
              <a:t>In liquid Xe gamma-ray yields not flat in energy</a:t>
            </a:r>
          </a:p>
          <a:p>
            <a:pPr lvl="1"/>
            <a:r>
              <a:rPr lang="en-US" dirty="0"/>
              <a:t>F</a:t>
            </a:r>
            <a:r>
              <a:rPr lang="en-US" dirty="0" smtClean="0"/>
              <a:t>ield dependence of yields also energy-dependent</a:t>
            </a:r>
          </a:p>
          <a:p>
            <a:r>
              <a:rPr lang="en-US" dirty="0" smtClean="0"/>
              <a:t>The NEST team dug up old, rare works, forgotten….</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6</a:t>
            </a:fld>
            <a:endParaRPr lang="en-US" dirty="0"/>
          </a:p>
        </p:txBody>
      </p:sp>
      <p:pic>
        <p:nvPicPr>
          <p:cNvPr id="5" name="Picture 4" descr="calvinhobb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84" y="4050015"/>
            <a:ext cx="8129502" cy="2394873"/>
          </a:xfrm>
          <a:prstGeom prst="rect">
            <a:avLst/>
          </a:prstGeom>
        </p:spPr>
      </p:pic>
    </p:spTree>
    <p:extLst>
      <p:ext uri="{BB962C8B-B14F-4D97-AF65-F5344CB8AC3E}">
        <p14:creationId xmlns:p14="http://schemas.microsoft.com/office/powerpoint/2010/main" val="3080268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9295"/>
            <a:ext cx="8042276" cy="1336956"/>
          </a:xfrm>
        </p:spPr>
        <p:txBody>
          <a:bodyPr/>
          <a:lstStyle/>
          <a:p>
            <a:r>
              <a:rPr lang="en-US" dirty="0" smtClean="0"/>
              <a:t>ER Scintillation Yield</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6200" y="1265012"/>
            <a:ext cx="4464890" cy="3499299"/>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495800" y="1282653"/>
            <a:ext cx="4497506" cy="3539409"/>
          </a:xfrm>
          <a:prstGeom prst="rect">
            <a:avLst/>
          </a:prstGeom>
          <a:noFill/>
          <a:ln w="9525">
            <a:noFill/>
            <a:miter lim="800000"/>
            <a:headEnd/>
            <a:tailEnd/>
          </a:ln>
        </p:spPr>
      </p:pic>
      <p:sp>
        <p:nvSpPr>
          <p:cNvPr id="7" name="TextBox 6"/>
          <p:cNvSpPr txBox="1"/>
          <p:nvPr/>
        </p:nvSpPr>
        <p:spPr>
          <a:xfrm>
            <a:off x="1828800" y="927112"/>
            <a:ext cx="2656703" cy="381000"/>
          </a:xfrm>
          <a:prstGeom prst="rect">
            <a:avLst/>
          </a:prstGeom>
          <a:noFill/>
        </p:spPr>
        <p:txBody>
          <a:bodyPr wrap="square" rtlCol="0">
            <a:spAutoFit/>
          </a:bodyPr>
          <a:lstStyle/>
          <a:p>
            <a:r>
              <a:rPr lang="en-US" dirty="0" smtClean="0"/>
              <a:t>Zero field</a:t>
            </a:r>
            <a:endParaRPr lang="en-US" dirty="0"/>
          </a:p>
        </p:txBody>
      </p:sp>
      <p:sp>
        <p:nvSpPr>
          <p:cNvPr id="8" name="TextBox 7"/>
          <p:cNvSpPr txBox="1"/>
          <p:nvPr/>
        </p:nvSpPr>
        <p:spPr>
          <a:xfrm>
            <a:off x="5410200" y="944753"/>
            <a:ext cx="3276600" cy="369332"/>
          </a:xfrm>
          <a:prstGeom prst="rect">
            <a:avLst/>
          </a:prstGeom>
          <a:noFill/>
        </p:spPr>
        <p:txBody>
          <a:bodyPr wrap="square" rtlCol="0">
            <a:spAutoFit/>
          </a:bodyPr>
          <a:lstStyle/>
          <a:p>
            <a:r>
              <a:rPr lang="en-US" dirty="0" smtClean="0"/>
              <a:t>Non-zero field (450 V/cm)</a:t>
            </a:r>
            <a:endParaRPr lang="en-US" dirty="0"/>
          </a:p>
        </p:txBody>
      </p:sp>
      <p:sp>
        <p:nvSpPr>
          <p:cNvPr id="11" name="TextBox 10"/>
          <p:cNvSpPr txBox="1"/>
          <p:nvPr/>
        </p:nvSpPr>
        <p:spPr>
          <a:xfrm>
            <a:off x="5662357" y="3575748"/>
            <a:ext cx="2887949" cy="646331"/>
          </a:xfrm>
          <a:prstGeom prst="rect">
            <a:avLst/>
          </a:prstGeom>
          <a:noFill/>
        </p:spPr>
        <p:txBody>
          <a:bodyPr wrap="square" rtlCol="0">
            <a:spAutoFit/>
          </a:bodyPr>
          <a:lstStyle/>
          <a:p>
            <a:r>
              <a:rPr lang="en-US" sz="1200" dirty="0" smtClean="0"/>
              <a:t>Dip from K-edge (just like in NaI[Tl]). Caused here by interactions becoming multi-site in the Xe</a:t>
            </a:r>
            <a:endParaRPr lang="en-US" sz="1200" dirty="0"/>
          </a:p>
        </p:txBody>
      </p:sp>
      <p:sp>
        <p:nvSpPr>
          <p:cNvPr id="12" name="TextBox 11"/>
          <p:cNvSpPr txBox="1"/>
          <p:nvPr/>
        </p:nvSpPr>
        <p:spPr>
          <a:xfrm>
            <a:off x="2726035" y="2408404"/>
            <a:ext cx="1742303" cy="1400383"/>
          </a:xfrm>
          <a:prstGeom prst="rect">
            <a:avLst/>
          </a:prstGeom>
          <a:noFill/>
        </p:spPr>
        <p:txBody>
          <a:bodyPr wrap="square" rtlCol="0">
            <a:spAutoFit/>
          </a:bodyPr>
          <a:lstStyle/>
          <a:p>
            <a:r>
              <a:rPr lang="en-US" sz="1700" dirty="0" smtClean="0"/>
              <a:t>Birks’ law at right and TIB (</a:t>
            </a:r>
            <a:r>
              <a:rPr lang="en-US" sz="1700" i="1" dirty="0" smtClean="0"/>
              <a:t>dE/dx</a:t>
            </a:r>
            <a:r>
              <a:rPr lang="en-US" sz="1700" dirty="0" smtClean="0"/>
              <a:t>-independent) for the left</a:t>
            </a:r>
            <a:endParaRPr lang="en-US" sz="1700" dirty="0"/>
          </a:p>
        </p:txBody>
      </p:sp>
      <p:sp>
        <p:nvSpPr>
          <p:cNvPr id="13" name="Rectangle 12"/>
          <p:cNvSpPr/>
          <p:nvPr/>
        </p:nvSpPr>
        <p:spPr>
          <a:xfrm>
            <a:off x="5017200" y="1402339"/>
            <a:ext cx="1315466" cy="646331"/>
          </a:xfrm>
          <a:prstGeom prst="rect">
            <a:avLst/>
          </a:prstGeom>
        </p:spPr>
        <p:txBody>
          <a:bodyPr wrap="square">
            <a:spAutoFit/>
          </a:bodyPr>
          <a:lstStyle/>
          <a:p>
            <a:r>
              <a:rPr lang="en-US" sz="1200" b="1" dirty="0" smtClean="0"/>
              <a:t>Baudis et al., arXiv:1303.6891</a:t>
            </a:r>
            <a:endParaRPr lang="en-US" sz="1200" b="1" dirty="0"/>
          </a:p>
        </p:txBody>
      </p:sp>
      <p:cxnSp>
        <p:nvCxnSpPr>
          <p:cNvPr id="14" name="Straight Arrow Connector 13"/>
          <p:cNvCxnSpPr/>
          <p:nvPr/>
        </p:nvCxnSpPr>
        <p:spPr>
          <a:xfrm flipV="1">
            <a:off x="7792419" y="2931767"/>
            <a:ext cx="0" cy="663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162972" y="4965590"/>
            <a:ext cx="8812306" cy="1537916"/>
          </a:xfrm>
        </p:spPr>
        <p:txBody>
          <a:bodyPr>
            <a:normAutofit fontScale="92500" lnSpcReduction="20000"/>
          </a:bodyPr>
          <a:lstStyle/>
          <a:p>
            <a:r>
              <a:rPr lang="en-US" dirty="0"/>
              <a:t>As the energy </a:t>
            </a:r>
            <a:r>
              <a:rPr lang="en-US" dirty="0" smtClean="0"/>
              <a:t>increases </a:t>
            </a:r>
            <a:r>
              <a:rPr lang="en-US" i="1" dirty="0"/>
              <a:t>dE/dx</a:t>
            </a:r>
            <a:r>
              <a:rPr lang="en-US" dirty="0"/>
              <a:t> decreases, </a:t>
            </a:r>
            <a:r>
              <a:rPr lang="en-US" dirty="0" smtClean="0"/>
              <a:t>so recombination decreases: less light, </a:t>
            </a:r>
            <a:r>
              <a:rPr lang="en-US" dirty="0"/>
              <a:t>at </a:t>
            </a:r>
            <a:r>
              <a:rPr lang="en-US" dirty="0" smtClean="0"/>
              <a:t>expense </a:t>
            </a:r>
            <a:r>
              <a:rPr lang="en-US" dirty="0"/>
              <a:t>of more </a:t>
            </a:r>
            <a:r>
              <a:rPr lang="en-US" dirty="0" smtClean="0"/>
              <a:t>charge (Doke/Birks)</a:t>
            </a:r>
          </a:p>
          <a:p>
            <a:r>
              <a:rPr lang="en-US" dirty="0" smtClean="0"/>
              <a:t>At low energy (Thomas-Imel region) recombination increases with increasing energy, leading to more scintillation per keV</a:t>
            </a:r>
            <a:endParaRPr lang="en-US" dirty="0"/>
          </a:p>
          <a:p>
            <a:endParaRPr lang="en-US" dirty="0"/>
          </a:p>
        </p:txBody>
      </p:sp>
    </p:spTree>
    <p:extLst>
      <p:ext uri="{BB962C8B-B14F-4D97-AF65-F5344CB8AC3E}">
        <p14:creationId xmlns:p14="http://schemas.microsoft.com/office/powerpoint/2010/main" val="4647012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6" y="-404013"/>
            <a:ext cx="9143999" cy="1336956"/>
          </a:xfrm>
        </p:spPr>
        <p:txBody>
          <a:bodyPr/>
          <a:lstStyle/>
          <a:p>
            <a:r>
              <a:rPr lang="en-US" dirty="0" smtClean="0"/>
              <a:t>More Successful </a:t>
            </a:r>
            <a:r>
              <a:rPr lang="en-US" b="1" dirty="0" smtClean="0"/>
              <a:t>Pre</a:t>
            </a:r>
            <a:r>
              <a:rPr lang="en-US" dirty="0" smtClean="0"/>
              <a:t>dictions</a:t>
            </a:r>
            <a:endParaRPr lang="en-US" dirty="0"/>
          </a:p>
        </p:txBody>
      </p:sp>
      <p:sp>
        <p:nvSpPr>
          <p:cNvPr id="4" name="Slide Number Placeholder 3"/>
          <p:cNvSpPr>
            <a:spLocks noGrp="1"/>
          </p:cNvSpPr>
          <p:nvPr>
            <p:ph type="sldNum" sz="quarter" idx="12"/>
          </p:nvPr>
        </p:nvSpPr>
        <p:spPr/>
        <p:txBody>
          <a:bodyPr/>
          <a:lstStyle/>
          <a:p>
            <a:fld id="{DACD7572-467B-584F-8A08-C66E93CD0B22}" type="slidenum">
              <a:rPr lang="en-US" smtClean="0"/>
              <a:t>8</a:t>
            </a:fld>
            <a:endParaRPr lang="en-US"/>
          </a:p>
        </p:txBody>
      </p:sp>
      <p:pic>
        <p:nvPicPr>
          <p:cNvPr id="17" name="Picture 2"/>
          <p:cNvPicPr>
            <a:picLocks noChangeAspect="1" noChangeArrowheads="1"/>
          </p:cNvPicPr>
          <p:nvPr/>
        </p:nvPicPr>
        <p:blipFill>
          <a:blip r:embed="rId2" cstate="print"/>
          <a:srcRect/>
          <a:stretch>
            <a:fillRect/>
          </a:stretch>
        </p:blipFill>
        <p:spPr bwMode="auto">
          <a:xfrm>
            <a:off x="534076" y="1013877"/>
            <a:ext cx="7848600" cy="5366300"/>
          </a:xfrm>
          <a:prstGeom prst="rect">
            <a:avLst/>
          </a:prstGeom>
          <a:noFill/>
          <a:ln w="9525">
            <a:noFill/>
            <a:miter lim="800000"/>
            <a:headEnd/>
            <a:tailEnd/>
          </a:ln>
        </p:spPr>
      </p:pic>
      <p:sp>
        <p:nvSpPr>
          <p:cNvPr id="18" name="TextBox 17"/>
          <p:cNvSpPr txBox="1"/>
          <p:nvPr/>
        </p:nvSpPr>
        <p:spPr>
          <a:xfrm>
            <a:off x="2175195" y="5105400"/>
            <a:ext cx="3405277" cy="246221"/>
          </a:xfrm>
          <a:prstGeom prst="rect">
            <a:avLst/>
          </a:prstGeom>
          <a:noFill/>
        </p:spPr>
        <p:txBody>
          <a:bodyPr wrap="square" rtlCol="0">
            <a:spAutoFit/>
          </a:bodyPr>
          <a:lstStyle/>
          <a:p>
            <a:r>
              <a:rPr lang="en-US" sz="1000" b="1" dirty="0" smtClean="0"/>
              <a:t>Aprile, Dark Attack 2012</a:t>
            </a:r>
            <a:r>
              <a:rPr lang="en-US" sz="1000" dirty="0" smtClean="0"/>
              <a:t>; </a:t>
            </a:r>
            <a:r>
              <a:rPr lang="en-US" sz="1000" b="1" dirty="0" smtClean="0"/>
              <a:t>Melgarejo, IDM 2012</a:t>
            </a:r>
            <a:endParaRPr lang="en-US" sz="1000" b="1" dirty="0"/>
          </a:p>
        </p:txBody>
      </p:sp>
      <p:sp>
        <p:nvSpPr>
          <p:cNvPr id="19" name="TextBox 18"/>
          <p:cNvSpPr txBox="1"/>
          <p:nvPr/>
        </p:nvSpPr>
        <p:spPr>
          <a:xfrm>
            <a:off x="2175195" y="4870827"/>
            <a:ext cx="3581675" cy="369332"/>
          </a:xfrm>
          <a:prstGeom prst="rect">
            <a:avLst/>
          </a:prstGeom>
          <a:noFill/>
        </p:spPr>
        <p:txBody>
          <a:bodyPr wrap="square" rtlCol="0">
            <a:spAutoFit/>
          </a:bodyPr>
          <a:lstStyle/>
          <a:p>
            <a:r>
              <a:rPr lang="en-US" b="1" dirty="0" smtClean="0"/>
              <a:t>XENON100 at 530 V/cm field</a:t>
            </a:r>
            <a:endParaRPr lang="en-US" b="1" dirty="0"/>
          </a:p>
        </p:txBody>
      </p:sp>
      <p:sp>
        <p:nvSpPr>
          <p:cNvPr id="20" name="TextBox 19"/>
          <p:cNvSpPr txBox="1"/>
          <p:nvPr/>
        </p:nvSpPr>
        <p:spPr>
          <a:xfrm>
            <a:off x="6289995" y="2913974"/>
            <a:ext cx="2057401" cy="1754327"/>
          </a:xfrm>
          <a:prstGeom prst="rect">
            <a:avLst/>
          </a:prstGeom>
          <a:noFill/>
        </p:spPr>
        <p:txBody>
          <a:bodyPr wrap="square" rtlCol="0">
            <a:spAutoFit/>
          </a:bodyPr>
          <a:lstStyle/>
          <a:p>
            <a:r>
              <a:rPr lang="en-US" dirty="0" smtClean="0"/>
              <a:t>*No* </a:t>
            </a:r>
            <a:r>
              <a:rPr lang="en-US" baseline="30000" dirty="0" smtClean="0"/>
              <a:t>57</a:t>
            </a:r>
            <a:r>
              <a:rPr lang="en-US" dirty="0" smtClean="0"/>
              <a:t>Co calibration, so NEST was a key part of Xe100 WIMP limit calculation</a:t>
            </a:r>
            <a:endParaRPr lang="en-US" dirty="0"/>
          </a:p>
        </p:txBody>
      </p:sp>
      <p:cxnSp>
        <p:nvCxnSpPr>
          <p:cNvPr id="21" name="Straight Arrow Connector 20"/>
          <p:cNvCxnSpPr/>
          <p:nvPr/>
        </p:nvCxnSpPr>
        <p:spPr>
          <a:xfrm flipV="1">
            <a:off x="7557428" y="2368316"/>
            <a:ext cx="0" cy="8236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29676" y="3833277"/>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23115" y="3352800"/>
            <a:ext cx="2257981" cy="923330"/>
          </a:xfrm>
          <a:prstGeom prst="rect">
            <a:avLst/>
          </a:prstGeom>
          <a:noFill/>
        </p:spPr>
        <p:txBody>
          <a:bodyPr wrap="square" rtlCol="0">
            <a:spAutoFit/>
          </a:bodyPr>
          <a:lstStyle/>
          <a:p>
            <a:r>
              <a:rPr lang="en-US" baseline="30000" dirty="0" smtClean="0"/>
              <a:t>57</a:t>
            </a:r>
            <a:r>
              <a:rPr lang="en-US" dirty="0" smtClean="0"/>
              <a:t>Co ~122 keV, their reference point for NR light</a:t>
            </a:r>
            <a:endParaRPr lang="en-US" baseline="-25000" dirty="0"/>
          </a:p>
        </p:txBody>
      </p:sp>
      <p:sp>
        <p:nvSpPr>
          <p:cNvPr id="24" name="Rectangle 23"/>
          <p:cNvSpPr/>
          <p:nvPr/>
        </p:nvSpPr>
        <p:spPr>
          <a:xfrm>
            <a:off x="1987515" y="1358146"/>
            <a:ext cx="4122149" cy="646331"/>
          </a:xfrm>
          <a:prstGeom prst="rect">
            <a:avLst/>
          </a:prstGeom>
        </p:spPr>
        <p:txBody>
          <a:bodyPr wrap="square">
            <a:spAutoFit/>
          </a:bodyPr>
          <a:lstStyle/>
          <a:p>
            <a:r>
              <a:rPr lang="en-US" dirty="0" smtClean="0"/>
              <a:t>NEST not only </a:t>
            </a:r>
            <a:r>
              <a:rPr lang="en-US" i="1" dirty="0" smtClean="0"/>
              <a:t>post</a:t>
            </a:r>
            <a:r>
              <a:rPr lang="en-US" dirty="0" smtClean="0"/>
              <a:t>dicts: it’s got </a:t>
            </a:r>
            <a:r>
              <a:rPr lang="en-US" dirty="0"/>
              <a:t>predictive power for </a:t>
            </a:r>
            <a:r>
              <a:rPr lang="en-US" dirty="0" smtClean="0"/>
              <a:t>newer data!</a:t>
            </a:r>
            <a:endParaRPr lang="en-US" dirty="0"/>
          </a:p>
        </p:txBody>
      </p:sp>
      <p:pic>
        <p:nvPicPr>
          <p:cNvPr id="13" name="Picture 12" descr="ERFourSqua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6" y="0"/>
            <a:ext cx="8332474" cy="6858000"/>
          </a:xfrm>
          <a:prstGeom prst="rect">
            <a:avLst/>
          </a:prstGeom>
        </p:spPr>
      </p:pic>
    </p:spTree>
    <p:extLst>
      <p:ext uri="{BB962C8B-B14F-4D97-AF65-F5344CB8AC3E}">
        <p14:creationId xmlns:p14="http://schemas.microsoft.com/office/powerpoint/2010/main" val="2954935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CD7572-467B-584F-8A08-C66E93CD0B22}" type="slidenum">
              <a:rPr lang="en-US" smtClean="0"/>
              <a:t>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40080" y="1326613"/>
            <a:ext cx="7391400" cy="4987902"/>
          </a:xfrm>
          <a:prstGeom prst="rect">
            <a:avLst/>
          </a:prstGeom>
          <a:noFill/>
          <a:ln w="9525">
            <a:noFill/>
            <a:miter lim="800000"/>
            <a:headEnd/>
            <a:tailEnd/>
          </a:ln>
        </p:spPr>
      </p:pic>
      <p:sp>
        <p:nvSpPr>
          <p:cNvPr id="6" name="TextBox 5"/>
          <p:cNvSpPr txBox="1"/>
          <p:nvPr/>
        </p:nvSpPr>
        <p:spPr>
          <a:xfrm>
            <a:off x="6359880" y="5095315"/>
            <a:ext cx="967687" cy="276999"/>
          </a:xfrm>
          <a:prstGeom prst="rect">
            <a:avLst/>
          </a:prstGeom>
          <a:noFill/>
        </p:spPr>
        <p:txBody>
          <a:bodyPr wrap="square" rtlCol="0">
            <a:spAutoFit/>
          </a:bodyPr>
          <a:lstStyle/>
          <a:p>
            <a:r>
              <a:rPr lang="en-US" sz="1200" dirty="0" smtClean="0"/>
              <a:t>M. Woods</a:t>
            </a:r>
            <a:endParaRPr lang="en-US" sz="1200" dirty="0"/>
          </a:p>
        </p:txBody>
      </p:sp>
      <p:sp>
        <p:nvSpPr>
          <p:cNvPr id="7" name="TextBox 6"/>
          <p:cNvSpPr txBox="1"/>
          <p:nvPr/>
        </p:nvSpPr>
        <p:spPr>
          <a:xfrm>
            <a:off x="2397480" y="1818715"/>
            <a:ext cx="1981200" cy="738664"/>
          </a:xfrm>
          <a:prstGeom prst="rect">
            <a:avLst/>
          </a:prstGeom>
          <a:noFill/>
        </p:spPr>
        <p:txBody>
          <a:bodyPr wrap="square" rtlCol="0">
            <a:spAutoFit/>
          </a:bodyPr>
          <a:lstStyle/>
          <a:p>
            <a:r>
              <a:rPr lang="en-US" sz="1400" b="1" dirty="0" smtClean="0">
                <a:solidFill>
                  <a:srgbClr val="0000FF"/>
                </a:solidFill>
                <a:latin typeface="Arial" pitchFamily="34" charset="0"/>
                <a:cs typeface="Arial" pitchFamily="34" charset="0"/>
              </a:rPr>
              <a:t>LUX Surface Data</a:t>
            </a:r>
          </a:p>
          <a:p>
            <a:r>
              <a:rPr lang="en-US" sz="1400" b="1" dirty="0" smtClean="0">
                <a:solidFill>
                  <a:srgbClr val="FF0000"/>
                </a:solidFill>
                <a:latin typeface="Arial" pitchFamily="34" charset="0"/>
                <a:cs typeface="Arial" pitchFamily="34" charset="0"/>
              </a:rPr>
              <a:t>Gaussian Fits</a:t>
            </a:r>
          </a:p>
          <a:p>
            <a:r>
              <a:rPr lang="en-US" sz="1400" b="1" dirty="0" smtClean="0">
                <a:solidFill>
                  <a:srgbClr val="007434"/>
                </a:solidFill>
                <a:latin typeface="Arial" pitchFamily="34" charset="0"/>
                <a:cs typeface="Arial" pitchFamily="34" charset="0"/>
              </a:rPr>
              <a:t>LUXSim* + NEST</a:t>
            </a:r>
            <a:endParaRPr lang="en-US" sz="1400" b="1" dirty="0">
              <a:solidFill>
                <a:srgbClr val="007434"/>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5902680" y="1056715"/>
            <a:ext cx="3048001" cy="2033762"/>
          </a:xfrm>
          <a:prstGeom prst="rect">
            <a:avLst/>
          </a:prstGeom>
          <a:noFill/>
          <a:ln w="9525">
            <a:noFill/>
            <a:miter lim="800000"/>
            <a:headEnd/>
            <a:tailEnd/>
          </a:ln>
        </p:spPr>
      </p:pic>
      <p:sp>
        <p:nvSpPr>
          <p:cNvPr id="9" name="TextBox 8"/>
          <p:cNvSpPr txBox="1"/>
          <p:nvPr/>
        </p:nvSpPr>
        <p:spPr>
          <a:xfrm>
            <a:off x="6535204" y="928325"/>
            <a:ext cx="1043876" cy="369332"/>
          </a:xfrm>
          <a:prstGeom prst="rect">
            <a:avLst/>
          </a:prstGeom>
          <a:noFill/>
        </p:spPr>
        <p:txBody>
          <a:bodyPr wrap="none" rtlCol="0">
            <a:spAutoFit/>
          </a:bodyPr>
          <a:lstStyle/>
          <a:p>
            <a:r>
              <a:rPr lang="en-US" b="1" dirty="0" smtClean="0">
                <a:latin typeface="Arial" pitchFamily="34" charset="0"/>
                <a:cs typeface="Arial" pitchFamily="34" charset="0"/>
              </a:rPr>
              <a:t>164 keV</a:t>
            </a:r>
            <a:endParaRPr lang="en-US" b="1" dirty="0">
              <a:latin typeface="Arial" pitchFamily="34" charset="0"/>
              <a:cs typeface="Arial" pitchFamily="34" charset="0"/>
            </a:endParaRPr>
          </a:p>
        </p:txBody>
      </p:sp>
      <p:sp>
        <p:nvSpPr>
          <p:cNvPr id="10" name="TextBox 9"/>
          <p:cNvSpPr txBox="1"/>
          <p:nvPr/>
        </p:nvSpPr>
        <p:spPr>
          <a:xfrm>
            <a:off x="7350480" y="1477184"/>
            <a:ext cx="1828800" cy="646331"/>
          </a:xfrm>
          <a:prstGeom prst="rect">
            <a:avLst/>
          </a:prstGeom>
          <a:noFill/>
        </p:spPr>
        <p:txBody>
          <a:bodyPr wrap="square" rtlCol="0">
            <a:spAutoFit/>
          </a:bodyPr>
          <a:lstStyle/>
          <a:p>
            <a:r>
              <a:rPr lang="en-US" b="1" dirty="0" smtClean="0">
                <a:latin typeface="Arial" pitchFamily="34" charset="0"/>
                <a:cs typeface="Arial" pitchFamily="34" charset="0"/>
              </a:rPr>
              <a:t>236 keV (=39.6 + 196.6 keV)</a:t>
            </a:r>
            <a:endParaRPr lang="en-US" b="1" dirty="0">
              <a:latin typeface="Arial" pitchFamily="34" charset="0"/>
              <a:cs typeface="Arial" pitchFamily="34" charset="0"/>
            </a:endParaRPr>
          </a:p>
        </p:txBody>
      </p:sp>
      <p:sp>
        <p:nvSpPr>
          <p:cNvPr id="11" name="TextBox 10"/>
          <p:cNvSpPr txBox="1"/>
          <p:nvPr/>
        </p:nvSpPr>
        <p:spPr>
          <a:xfrm>
            <a:off x="6055080" y="3686984"/>
            <a:ext cx="1095172" cy="646331"/>
          </a:xfrm>
          <a:prstGeom prst="rect">
            <a:avLst/>
          </a:prstGeom>
          <a:noFill/>
        </p:spPr>
        <p:txBody>
          <a:bodyPr wrap="none" rtlCol="0">
            <a:spAutoFit/>
          </a:bodyPr>
          <a:lstStyle/>
          <a:p>
            <a:r>
              <a:rPr lang="en-US" b="1" dirty="0" smtClean="0">
                <a:latin typeface="Arial" pitchFamily="34" charset="0"/>
                <a:cs typeface="Arial" pitchFamily="34" charset="0"/>
              </a:rPr>
              <a:t>662 keV</a:t>
            </a:r>
          </a:p>
          <a:p>
            <a:r>
              <a:rPr lang="en-US" b="1" dirty="0" smtClean="0">
                <a:latin typeface="Arial" pitchFamily="34" charset="0"/>
                <a:cs typeface="Arial" pitchFamily="34" charset="0"/>
              </a:rPr>
              <a:t>(</a:t>
            </a:r>
            <a:r>
              <a:rPr lang="en-US" b="1" baseline="30000" dirty="0" smtClean="0">
                <a:latin typeface="Arial" pitchFamily="34" charset="0"/>
                <a:cs typeface="Arial" pitchFamily="34" charset="0"/>
              </a:rPr>
              <a:t>137</a:t>
            </a:r>
            <a:r>
              <a:rPr lang="en-US" b="1" dirty="0" smtClean="0">
                <a:latin typeface="Arial" pitchFamily="34" charset="0"/>
                <a:cs typeface="Arial" pitchFamily="34" charset="0"/>
              </a:rPr>
              <a:t>Cs)</a:t>
            </a:r>
            <a:endParaRPr lang="en-US" b="1" dirty="0">
              <a:latin typeface="Arial" pitchFamily="34" charset="0"/>
              <a:cs typeface="Arial" pitchFamily="34" charset="0"/>
            </a:endParaRPr>
          </a:p>
        </p:txBody>
      </p:sp>
      <p:sp>
        <p:nvSpPr>
          <p:cNvPr id="12" name="TextBox 11"/>
          <p:cNvSpPr txBox="1"/>
          <p:nvPr/>
        </p:nvSpPr>
        <p:spPr>
          <a:xfrm>
            <a:off x="1406880" y="3114115"/>
            <a:ext cx="3140603" cy="369332"/>
          </a:xfrm>
          <a:prstGeom prst="rect">
            <a:avLst/>
          </a:prstGeom>
          <a:noFill/>
        </p:spPr>
        <p:txBody>
          <a:bodyPr wrap="none" rtlCol="0">
            <a:spAutoFit/>
          </a:bodyPr>
          <a:lstStyle/>
          <a:p>
            <a:r>
              <a:rPr lang="en-US" b="1" dirty="0" smtClean="0">
                <a:latin typeface="Arial" pitchFamily="34" charset="0"/>
                <a:cs typeface="Arial" pitchFamily="34" charset="0"/>
              </a:rPr>
              <a:t>Backscatter peak ~200 keV</a:t>
            </a:r>
            <a:endParaRPr lang="en-US" b="1" dirty="0">
              <a:latin typeface="Arial" pitchFamily="34" charset="0"/>
              <a:cs typeface="Arial" pitchFamily="34" charset="0"/>
            </a:endParaRPr>
          </a:p>
        </p:txBody>
      </p:sp>
      <p:sp>
        <p:nvSpPr>
          <p:cNvPr id="13" name="TextBox 12"/>
          <p:cNvSpPr txBox="1"/>
          <p:nvPr/>
        </p:nvSpPr>
        <p:spPr>
          <a:xfrm>
            <a:off x="7567080" y="3289556"/>
            <a:ext cx="1371600" cy="1200329"/>
          </a:xfrm>
          <a:prstGeom prst="rect">
            <a:avLst/>
          </a:prstGeom>
          <a:noFill/>
        </p:spPr>
        <p:txBody>
          <a:bodyPr wrap="square" rtlCol="0">
            <a:spAutoFit/>
          </a:bodyPr>
          <a:lstStyle/>
          <a:p>
            <a:r>
              <a:rPr lang="en-US" b="1" dirty="0" smtClean="0">
                <a:latin typeface="Arial" pitchFamily="34" charset="0"/>
                <a:cs typeface="Arial" pitchFamily="34" charset="0"/>
              </a:rPr>
              <a:t>Fit at the same time</a:t>
            </a:r>
            <a:r>
              <a:rPr lang="en-US" b="1" dirty="0">
                <a:latin typeface="Arial" pitchFamily="34" charset="0"/>
                <a:cs typeface="Arial" pitchFamily="34" charset="0"/>
              </a:rPr>
              <a:t> </a:t>
            </a:r>
            <a:r>
              <a:rPr lang="en-US" b="1" dirty="0" smtClean="0">
                <a:latin typeface="Arial" pitchFamily="34" charset="0"/>
                <a:cs typeface="Arial" pitchFamily="34" charset="0"/>
              </a:rPr>
              <a:t>with same model</a:t>
            </a:r>
          </a:p>
        </p:txBody>
      </p:sp>
      <p:cxnSp>
        <p:nvCxnSpPr>
          <p:cNvPr id="14" name="Straight Arrow Connector 13"/>
          <p:cNvCxnSpPr/>
          <p:nvPr/>
        </p:nvCxnSpPr>
        <p:spPr>
          <a:xfrm flipV="1">
            <a:off x="7687834" y="2943396"/>
            <a:ext cx="0" cy="404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69563" y="4790515"/>
            <a:ext cx="2448157" cy="738664"/>
          </a:xfrm>
          <a:prstGeom prst="rect">
            <a:avLst/>
          </a:prstGeom>
        </p:spPr>
        <p:txBody>
          <a:bodyPr wrap="square">
            <a:spAutoFit/>
          </a:bodyPr>
          <a:lstStyle/>
          <a:p>
            <a:r>
              <a:rPr lang="en-US" sz="1400" dirty="0" smtClean="0"/>
              <a:t>May be the first time that Monte Carlo peak width is not informed by the data!</a:t>
            </a:r>
          </a:p>
        </p:txBody>
      </p:sp>
      <p:sp>
        <p:nvSpPr>
          <p:cNvPr id="16" name="Rectangle 15"/>
          <p:cNvSpPr/>
          <p:nvPr/>
        </p:nvSpPr>
        <p:spPr>
          <a:xfrm>
            <a:off x="1102080" y="4204251"/>
            <a:ext cx="762000" cy="738664"/>
          </a:xfrm>
          <a:prstGeom prst="rect">
            <a:avLst/>
          </a:prstGeom>
        </p:spPr>
        <p:txBody>
          <a:bodyPr wrap="square">
            <a:spAutoFit/>
          </a:bodyPr>
          <a:lstStyle/>
          <a:p>
            <a:r>
              <a:rPr lang="en-US" sz="1400" dirty="0" smtClean="0"/>
              <a:t>Peak:</a:t>
            </a:r>
          </a:p>
          <a:p>
            <a:r>
              <a:rPr lang="en-US" sz="1400" dirty="0" smtClean="0"/>
              <a:t>30 keV x-ray..</a:t>
            </a:r>
          </a:p>
        </p:txBody>
      </p:sp>
      <p:sp>
        <p:nvSpPr>
          <p:cNvPr id="17" name="Rectangle 16"/>
          <p:cNvSpPr/>
          <p:nvPr/>
        </p:nvSpPr>
        <p:spPr>
          <a:xfrm>
            <a:off x="1813604" y="1056715"/>
            <a:ext cx="4585799" cy="307777"/>
          </a:xfrm>
          <a:prstGeom prst="rect">
            <a:avLst/>
          </a:prstGeom>
        </p:spPr>
        <p:txBody>
          <a:bodyPr wrap="square">
            <a:spAutoFit/>
          </a:bodyPr>
          <a:lstStyle/>
          <a:p>
            <a:r>
              <a:rPr lang="en-US" sz="1400" dirty="0" smtClean="0"/>
              <a:t>LUX surface engineering run</a:t>
            </a:r>
            <a:r>
              <a:rPr lang="en-US" sz="1400" dirty="0"/>
              <a:t> </a:t>
            </a:r>
            <a:r>
              <a:rPr lang="en-US" sz="1400" dirty="0" smtClean="0"/>
              <a:t>(</a:t>
            </a:r>
            <a:r>
              <a:rPr lang="en-US" sz="1400" u="sng" dirty="0" smtClean="0">
                <a:hlinkClick r:id="rId4"/>
              </a:rPr>
              <a:t>arXiv</a:t>
            </a:r>
            <a:r>
              <a:rPr lang="en-US" sz="1400" u="sng" dirty="0">
                <a:hlinkClick r:id="rId4"/>
              </a:rPr>
              <a:t>:</a:t>
            </a:r>
            <a:r>
              <a:rPr lang="en-US" sz="1400" u="sng" dirty="0" smtClean="0">
                <a:hlinkClick r:id="rId4"/>
              </a:rPr>
              <a:t>1210.4569</a:t>
            </a:r>
            <a:r>
              <a:rPr lang="en-US" sz="1400" u="sng" dirty="0" smtClean="0"/>
              <a:t>)</a:t>
            </a:r>
            <a:endParaRPr lang="en-US" sz="1400" dirty="0"/>
          </a:p>
        </p:txBody>
      </p:sp>
      <p:sp>
        <p:nvSpPr>
          <p:cNvPr id="18" name="Rectangle 17"/>
          <p:cNvSpPr/>
          <p:nvPr/>
        </p:nvSpPr>
        <p:spPr>
          <a:xfrm>
            <a:off x="7509931" y="4470981"/>
            <a:ext cx="1733291" cy="1384995"/>
          </a:xfrm>
          <a:prstGeom prst="rect">
            <a:avLst/>
          </a:prstGeom>
        </p:spPr>
        <p:txBody>
          <a:bodyPr wrap="square">
            <a:spAutoFit/>
          </a:bodyPr>
          <a:lstStyle/>
          <a:p>
            <a:r>
              <a:rPr lang="en-US" sz="1400" dirty="0" smtClean="0"/>
              <a:t>*LUXSim paper: D.S</a:t>
            </a:r>
            <a:r>
              <a:rPr lang="en-US" sz="1400" dirty="0"/>
              <a:t>. </a:t>
            </a:r>
            <a:r>
              <a:rPr lang="en-US" sz="1400" dirty="0" smtClean="0"/>
              <a:t>Akerib </a:t>
            </a:r>
            <a:r>
              <a:rPr lang="en-US" sz="1400" dirty="0"/>
              <a:t>et al</a:t>
            </a:r>
            <a:r>
              <a:rPr lang="en-US" sz="1400" dirty="0" smtClean="0"/>
              <a:t>., Nucl. Inst</a:t>
            </a:r>
            <a:r>
              <a:rPr lang="en-US" sz="1400" dirty="0"/>
              <a:t>. a</a:t>
            </a:r>
            <a:r>
              <a:rPr lang="en-US" sz="1400" dirty="0" smtClean="0"/>
              <a:t>nd Methods A 675</a:t>
            </a:r>
            <a:r>
              <a:rPr lang="en-US" sz="1400" dirty="0"/>
              <a:t>, 63 (2011)</a:t>
            </a:r>
            <a:r>
              <a:rPr lang="en-US" sz="1400" dirty="0" smtClean="0"/>
              <a:t>. </a:t>
            </a:r>
            <a:r>
              <a:rPr lang="en-US" sz="1400" u="sng" dirty="0" smtClean="0">
                <a:solidFill>
                  <a:srgbClr val="660066"/>
                </a:solidFill>
              </a:rPr>
              <a:t>arXiv:1111.2074</a:t>
            </a:r>
            <a:endParaRPr lang="en-US" sz="1400" dirty="0">
              <a:solidFill>
                <a:srgbClr val="660066"/>
              </a:solidFill>
            </a:endParaRPr>
          </a:p>
        </p:txBody>
      </p:sp>
      <p:sp>
        <p:nvSpPr>
          <p:cNvPr id="22" name="Title 1"/>
          <p:cNvSpPr>
            <a:spLocks noGrp="1"/>
          </p:cNvSpPr>
          <p:nvPr>
            <p:ph type="title"/>
          </p:nvPr>
        </p:nvSpPr>
        <p:spPr>
          <a:xfrm>
            <a:off x="549275" y="-459026"/>
            <a:ext cx="8042276" cy="1336956"/>
          </a:xfrm>
        </p:spPr>
        <p:txBody>
          <a:bodyPr/>
          <a:lstStyle/>
          <a:p>
            <a:r>
              <a:rPr lang="en-US" dirty="0" smtClean="0"/>
              <a:t>Energy Resolution: LUX</a:t>
            </a:r>
            <a:endParaRPr lang="en-US" dirty="0"/>
          </a:p>
        </p:txBody>
      </p:sp>
    </p:spTree>
    <p:extLst>
      <p:ext uri="{BB962C8B-B14F-4D97-AF65-F5344CB8AC3E}">
        <p14:creationId xmlns:p14="http://schemas.microsoft.com/office/powerpoint/2010/main" val="8148219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12815</TotalTime>
  <Words>2646</Words>
  <Application>Microsoft Macintosh PowerPoint</Application>
  <PresentationFormat>On-screen Show (4:3)</PresentationFormat>
  <Paragraphs>242</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Breeze</vt:lpstr>
      <vt:lpstr>NEST: Noble Element Simulation Technique</vt:lpstr>
      <vt:lpstr>Why These Elements?</vt:lpstr>
      <vt:lpstr>Noble Element Physics</vt:lpstr>
      <vt:lpstr>Handled by NEST</vt:lpstr>
      <vt:lpstr>The Basic Principles</vt:lpstr>
      <vt:lpstr>Life is Complicated</vt:lpstr>
      <vt:lpstr>ER Scintillation Yield</vt:lpstr>
      <vt:lpstr>More Successful Predictions</vt:lpstr>
      <vt:lpstr>Energy Resolution: LUX</vt:lpstr>
      <vt:lpstr>NEST-Based Energy Scale</vt:lpstr>
      <vt:lpstr>Clearing the Air on the Myths</vt:lpstr>
      <vt:lpstr>PowerPoint Presentation</vt:lpstr>
      <vt:lpstr>Eric Dahl, 2009 Princeton Ph.D., Fig. 5.4</vt:lpstr>
      <vt:lpstr>Electric Field Dependence</vt:lpstr>
      <vt:lpstr>The Myth of An Incredible Shrinking NR Light Yield?</vt:lpstr>
      <vt:lpstr>PowerPoint Presentation</vt:lpstr>
      <vt:lpstr>The Fano Factor Myth</vt:lpstr>
      <vt:lpstr>Oversimplification</vt:lpstr>
      <vt:lpstr>PowerPoint Presentation</vt:lpstr>
      <vt:lpstr>Can NEST do Argon?</vt:lpstr>
      <vt:lpstr>SUMMARY</vt:lpstr>
      <vt:lpstr>PowerPoint Presentation</vt:lpstr>
      <vt:lpstr>The Recombination Fluctuations</vt:lpstr>
      <vt:lpstr>Energy Resolution: EXO</vt:lpstr>
      <vt:lpstr>PowerPoint Presentation</vt:lpstr>
      <vt:lpstr>Variation in L Factor</vt:lpstr>
      <vt:lpstr>NR Scintillation Yield</vt:lpstr>
      <vt:lpstr>NR Ionization Yield</vt:lpstr>
      <vt:lpstr>PowerPoint Presentation</vt:lpstr>
      <vt:lpstr>NR Band in LUX</vt:lpstr>
      <vt:lpstr>Agreement with Past</vt:lpstr>
      <vt:lpstr>ZEPLIN-III Band Width</vt:lpstr>
      <vt:lpstr>Band Width Model</vt:lpstr>
      <vt:lpstr>Teaser for Argon</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Results from the LUX Experiment</dc:title>
  <dc:creator>Matthew Szydagis</dc:creator>
  <cp:lastModifiedBy>Debra MacLaughlan-Dumes</cp:lastModifiedBy>
  <cp:revision>491</cp:revision>
  <dcterms:created xsi:type="dcterms:W3CDTF">2013-11-08T19:29:38Z</dcterms:created>
  <dcterms:modified xsi:type="dcterms:W3CDTF">2014-02-28T23:44:58Z</dcterms:modified>
</cp:coreProperties>
</file>